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5" Type="http://schemas.openxmlformats.org/officeDocument/2006/relationships/custom-properties" Target="docProps/custom.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94" r:id="rId2"/>
    <p:sldId id="288" r:id="rId3"/>
    <p:sldId id="289" r:id="rId4"/>
    <p:sldId id="291" r:id="rId5"/>
    <p:sldId id="309" r:id="rId6"/>
    <p:sldId id="260" r:id="rId7"/>
    <p:sldId id="323" r:id="rId8"/>
    <p:sldId id="308" r:id="rId9"/>
    <p:sldId id="321" r:id="rId10"/>
    <p:sldId id="302" r:id="rId11"/>
    <p:sldId id="299" r:id="rId12"/>
    <p:sldId id="312" r:id="rId13"/>
    <p:sldId id="313" r:id="rId14"/>
    <p:sldId id="314" r:id="rId15"/>
    <p:sldId id="316" r:id="rId16"/>
    <p:sldId id="315" r:id="rId17"/>
    <p:sldId id="322" r:id="rId18"/>
    <p:sldId id="339" r:id="rId19"/>
    <p:sldId id="317" r:id="rId20"/>
    <p:sldId id="346" r:id="rId21"/>
    <p:sldId id="347" r:id="rId22"/>
    <p:sldId id="318" r:id="rId23"/>
    <p:sldId id="319" r:id="rId24"/>
    <p:sldId id="348" r:id="rId25"/>
    <p:sldId id="349" r:id="rId26"/>
    <p:sldId id="353" r:id="rId27"/>
    <p:sldId id="267"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9290" autoAdjust="0"/>
  </p:normalViewPr>
  <p:slideViewPr>
    <p:cSldViewPr>
      <p:cViewPr>
        <p:scale>
          <a:sx n="60" d="100"/>
          <a:sy n="60" d="100"/>
        </p:scale>
        <p:origin x="-1656" y="-3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 Type="http://schemas.openxmlformats.org/officeDocument/2006/relationships/slide" Target="slides/slide2.xml" /><Relationship Id="rId21" Type="http://schemas.openxmlformats.org/officeDocument/2006/relationships/slide" Target="slides/slide20.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notesMaster" Target="notesMasters/notesMaster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theme" Target="theme/theme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viewProps" Target="view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presProps" Target="presProps.xml" /></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 /></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7A6309E-C2F9-44DA-8545-3A18FC0FEBC9}" type="datetimeFigureOut">
              <a:rPr lang="en-US" smtClean="0"/>
              <a:t>3/31/2021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4154878-854B-4D24-B309-CE1E5E55E8E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68B5815-B15B-4808-A453-5397F7E3C61A}" type="datetimeFigureOut">
              <a:rPr lang="en-US" smtClean="0"/>
              <a:t>3/31/2021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DC302C-7E50-42CA-A080-B75F47CDEC63}"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8B5815-B15B-4808-A453-5397F7E3C61A}" type="datetimeFigureOut">
              <a:rPr lang="en-US" smtClean="0"/>
              <a:t>3/31/2021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DC302C-7E50-42CA-A080-B75F47CDEC6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8B5815-B15B-4808-A453-5397F7E3C61A}" type="datetimeFigureOut">
              <a:rPr lang="en-US" smtClean="0"/>
              <a:t>3/31/2021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DC302C-7E50-42CA-A080-B75F47CDEC6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8B5815-B15B-4808-A453-5397F7E3C61A}" type="datetimeFigureOut">
              <a:rPr lang="en-US" smtClean="0"/>
              <a:t>3/31/2021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DC302C-7E50-42CA-A080-B75F47CDEC6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8B5815-B15B-4808-A453-5397F7E3C61A}" type="datetimeFigureOut">
              <a:rPr lang="en-US" smtClean="0"/>
              <a:t>3/31/2021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DC302C-7E50-42CA-A080-B75F47CDEC6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68B5815-B15B-4808-A453-5397F7E3C61A}" type="datetimeFigureOut">
              <a:rPr lang="en-US" smtClean="0"/>
              <a:t>3/31/2021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DC302C-7E50-42CA-A080-B75F47CDEC6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68B5815-B15B-4808-A453-5397F7E3C61A}" type="datetimeFigureOut">
              <a:rPr lang="en-US" smtClean="0"/>
              <a:t>3/31/2021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DC302C-7E50-42CA-A080-B75F47CDEC6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68B5815-B15B-4808-A453-5397F7E3C61A}" type="datetimeFigureOut">
              <a:rPr lang="en-US" smtClean="0"/>
              <a:t>3/31/2021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DC302C-7E50-42CA-A080-B75F47CDEC6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8B5815-B15B-4808-A453-5397F7E3C61A}" type="datetimeFigureOut">
              <a:rPr lang="en-US" smtClean="0"/>
              <a:t>3/31/2021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DC302C-7E50-42CA-A080-B75F47CDEC6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68B5815-B15B-4808-A453-5397F7E3C61A}" type="datetimeFigureOut">
              <a:rPr lang="en-US" smtClean="0"/>
              <a:t>3/31/2021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DC302C-7E50-42CA-A080-B75F47CDEC6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68B5815-B15B-4808-A453-5397F7E3C61A}" type="datetimeFigureOut">
              <a:rPr lang="en-US" smtClean="0"/>
              <a:t>3/31/2021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DC302C-7E50-42CA-A080-B75F47CDEC6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8B5815-B15B-4808-A453-5397F7E3C61A}" type="datetimeFigureOut">
              <a:rPr lang="en-US" smtClean="0"/>
              <a:t>3/31/2021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DC302C-7E50-42CA-A080-B75F47CDEC63}"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3" Type="http://schemas.openxmlformats.org/officeDocument/2006/relationships/package" Target="../embeddings/Document1.docx" /><Relationship Id="rId2" Type="http://schemas.openxmlformats.org/officeDocument/2006/relationships/slideLayout" Target="../slideLayouts/slideLayout2.xml" /><Relationship Id="rId1" Type="http://schemas.openxmlformats.org/officeDocument/2006/relationships/vmlDrawing" Target="../drawings/vmlDrawing1.vml" /><Relationship Id="rId4" Type="http://schemas.openxmlformats.org/officeDocument/2006/relationships/image" Target="../media/image10.emf" /></Relationships>
</file>

<file path=ppt/slides/_rels/slide13.xml.rels><?xml version="1.0" encoding="UTF-8" standalone="yes"?>
<Relationships xmlns="http://schemas.openxmlformats.org/package/2006/relationships"><Relationship Id="rId3" Type="http://schemas.openxmlformats.org/officeDocument/2006/relationships/package" Target="../embeddings/Document2.docx" /><Relationship Id="rId2" Type="http://schemas.openxmlformats.org/officeDocument/2006/relationships/slideLayout" Target="../slideLayouts/slideLayout2.xml" /><Relationship Id="rId1" Type="http://schemas.openxmlformats.org/officeDocument/2006/relationships/vmlDrawing" Target="../drawings/vmlDrawing2.vml" /><Relationship Id="rId4" Type="http://schemas.openxmlformats.org/officeDocument/2006/relationships/image" Target="../media/image11.emf"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image" Target="../media/image12.png" /><Relationship Id="rId1" Type="http://schemas.openxmlformats.org/officeDocument/2006/relationships/slideLayout" Target="../slideLayouts/slideLayout5.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3" Type="http://schemas.openxmlformats.org/officeDocument/2006/relationships/image" Target="../media/image2.jpeg" /><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image" Target="../media/image14.png"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image" Target="../media/image16.png"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2" Type="http://schemas.openxmlformats.org/officeDocument/2006/relationships/image" Target="../media/image18.jpeg"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3" Type="http://schemas.openxmlformats.org/officeDocument/2006/relationships/image" Target="../media/image20.jpeg" /><Relationship Id="rId2" Type="http://schemas.openxmlformats.org/officeDocument/2006/relationships/image" Target="../media/image19.jpeg" /><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3" Type="http://schemas.openxmlformats.org/officeDocument/2006/relationships/image" Target="../media/image22.jpeg" /><Relationship Id="rId2" Type="http://schemas.openxmlformats.org/officeDocument/2006/relationships/image" Target="../media/image21.jpeg" /><Relationship Id="rId1" Type="http://schemas.openxmlformats.org/officeDocument/2006/relationships/slideLayout" Target="../slideLayouts/slideLayout4.xml"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3" Type="http://schemas.openxmlformats.org/officeDocument/2006/relationships/image" Target="../media/image4.jpeg" /><Relationship Id="rId2" Type="http://schemas.openxmlformats.org/officeDocument/2006/relationships/image" Target="../media/image3.jpeg" /><Relationship Id="rId1" Type="http://schemas.openxmlformats.org/officeDocument/2006/relationships/slideLayout" Target="../slideLayouts/slideLayout2.xml" /><Relationship Id="rId5" Type="http://schemas.openxmlformats.org/officeDocument/2006/relationships/image" Target="../media/image6.jpeg" /><Relationship Id="rId4" Type="http://schemas.openxmlformats.org/officeDocument/2006/relationships/image" Target="../media/image5.jpeg" /></Relationships>
</file>

<file path=ppt/slides/_rels/slide9.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772400" cy="3203575"/>
          </a:xfrm>
        </p:spPr>
        <p:txBody>
          <a:bodyPr>
            <a:normAutofit/>
          </a:bodyPr>
          <a:lstStyle/>
          <a:p>
            <a:r>
              <a:rPr lang="en-US" sz="4000" b="1" dirty="0">
                <a:latin typeface="Times New Roman" panose="02020603050405020304" pitchFamily="18" charset="0"/>
                <a:cs typeface="Times New Roman" panose="02020603050405020304" pitchFamily="18" charset="0"/>
              </a:rPr>
              <a:t>FINAL REVIEW-22.09.2020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a:latin typeface="Times New Roman" panose="02020603050405020304" pitchFamily="18" charset="0"/>
                <a:cs typeface="Times New Roman" panose="02020603050405020304" pitchFamily="18" charset="0"/>
              </a:rPr>
              <a:t>ACCEPTANCE LETTER</a:t>
            </a:r>
          </a:p>
        </p:txBody>
      </p:sp>
      <p:pic>
        <p:nvPicPr>
          <p:cNvPr id="6" name="Content Placeholder 5"/>
          <p:cNvPicPr>
            <a:picLocks noGrp="1" noChangeAspect="1"/>
          </p:cNvPicPr>
          <p:nvPr>
            <p:ph idx="1"/>
          </p:nvPr>
        </p:nvPicPr>
        <p:blipFill>
          <a:blip r:embed="rId2"/>
          <a:stretch>
            <a:fillRect/>
          </a:stretch>
        </p:blipFill>
        <p:spPr>
          <a:xfrm>
            <a:off x="2895600" y="1524000"/>
            <a:ext cx="3505199" cy="460216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a:latin typeface="Times New Roman" panose="02020603050405020304" pitchFamily="18" charset="0"/>
                <a:cs typeface="Times New Roman" panose="02020603050405020304" pitchFamily="18" charset="0"/>
              </a:rPr>
              <a:t>AT BIOPLUS MEDICAL SYSTEMS</a:t>
            </a:r>
          </a:p>
        </p:txBody>
      </p:sp>
      <p:sp>
        <p:nvSpPr>
          <p:cNvPr id="3" name="Content Placeholder 2"/>
          <p:cNvSpPr>
            <a:spLocks noGrp="1"/>
          </p:cNvSpPr>
          <p:nvPr>
            <p:ph idx="1"/>
          </p:nvPr>
        </p:nvSpPr>
        <p:spPr>
          <a:xfrm>
            <a:off x="898634" y="1600200"/>
            <a:ext cx="7425559" cy="4525963"/>
          </a:xfrm>
        </p:spPr>
        <p:txBody>
          <a:bodyPr/>
          <a:lstStyle/>
          <a:p>
            <a:endParaRPr lang="en-US" dirty="0"/>
          </a:p>
        </p:txBody>
      </p:sp>
      <p:sp>
        <p:nvSpPr>
          <p:cNvPr id="4" name="Title 1"/>
          <p:cNvSpPr txBox="1"/>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sz="3200" b="1" dirty="0">
              <a:latin typeface="Times New Roman" panose="02020603050405020304" pitchFamily="18" charset="0"/>
              <a:cs typeface="Times New Roman" panose="02020603050405020304" pitchFamily="18" charset="0"/>
            </a:endParaRPr>
          </a:p>
        </p:txBody>
      </p:sp>
      <p:pic>
        <p:nvPicPr>
          <p:cNvPr id="5" name="Content Placeholder 3"/>
          <p:cNvPicPr>
            <a:picLocks noChangeAspect="1"/>
          </p:cNvPicPr>
          <p:nvPr/>
        </p:nvPicPr>
        <p:blipFill>
          <a:blip r:embed="rId2"/>
          <a:stretch>
            <a:fillRect/>
          </a:stretch>
        </p:blipFill>
        <p:spPr>
          <a:xfrm>
            <a:off x="838200" y="1417638"/>
            <a:ext cx="7543800" cy="483076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914400"/>
          </a:xfrm>
        </p:spPr>
        <p:txBody>
          <a:bodyPr>
            <a:normAutofit/>
          </a:bodyPr>
          <a:lstStyle/>
          <a:p>
            <a:r>
              <a:rPr lang="en-US" sz="2000" b="1" dirty="0">
                <a:latin typeface="Times New Roman" panose="02020603050405020304" pitchFamily="18" charset="0"/>
                <a:cs typeface="Times New Roman" panose="02020603050405020304" pitchFamily="18" charset="0"/>
              </a:rPr>
              <a:t>EXISTING SYSTEM</a:t>
            </a:r>
          </a:p>
        </p:txBody>
      </p:sp>
      <p:sp>
        <p:nvSpPr>
          <p:cNvPr id="3" name="Content Placeholder 2"/>
          <p:cNvSpPr>
            <a:spLocks noGrp="1"/>
          </p:cNvSpPr>
          <p:nvPr>
            <p:ph idx="1"/>
          </p:nvPr>
        </p:nvSpPr>
        <p:spPr>
          <a:xfrm>
            <a:off x="457200" y="1143000"/>
            <a:ext cx="8229600" cy="4983163"/>
          </a:xfrm>
        </p:spPr>
        <p:txBody>
          <a:bodyPr>
            <a:normAutofit/>
          </a:bodyPr>
          <a:lstStyle/>
          <a:p>
            <a:pPr>
              <a:lnSpc>
                <a:spcPct val="150000"/>
              </a:lnSpc>
            </a:pPr>
            <a:r>
              <a:rPr lang="en-US" sz="1600" dirty="0" err="1">
                <a:latin typeface="Times New Roman" panose="02020603050405020304" pitchFamily="18" charset="0"/>
                <a:cs typeface="Times New Roman" panose="02020603050405020304" pitchFamily="18" charset="0"/>
              </a:rPr>
              <a:t>Zigbee</a:t>
            </a:r>
            <a:r>
              <a:rPr lang="en-US" sz="1600" dirty="0">
                <a:latin typeface="Times New Roman" panose="02020603050405020304" pitchFamily="18" charset="0"/>
                <a:cs typeface="Times New Roman" panose="02020603050405020304" pitchFamily="18" charset="0"/>
              </a:rPr>
              <a:t>  protocol  was used only for transmitting of the bio signals from one area to the another which can be further analyzed  by the physicians.</a:t>
            </a:r>
          </a:p>
          <a:p>
            <a:pPr>
              <a:lnSpc>
                <a:spcPct val="150000"/>
              </a:lnSpc>
            </a:pPr>
            <a:r>
              <a:rPr lang="en-US" sz="1600" dirty="0">
                <a:latin typeface="Times New Roman" panose="02020603050405020304" pitchFamily="18" charset="0"/>
                <a:cs typeface="Times New Roman" panose="02020603050405020304" pitchFamily="18" charset="0"/>
              </a:rPr>
              <a:t>So it can store only small amount of  the patient data’s.</a:t>
            </a:r>
          </a:p>
          <a:p>
            <a:pPr>
              <a:lnSpc>
                <a:spcPct val="150000"/>
              </a:lnSpc>
            </a:pPr>
            <a:r>
              <a:rPr lang="en-US" sz="1600" dirty="0">
                <a:latin typeface="Times New Roman" panose="02020603050405020304" pitchFamily="18" charset="0"/>
                <a:cs typeface="Times New Roman" panose="02020603050405020304" pitchFamily="18" charset="0"/>
              </a:rPr>
              <a:t>In this system, we can measure the data.</a:t>
            </a:r>
          </a:p>
          <a:p>
            <a:pPr marL="0" indent="0">
              <a:lnSpc>
                <a:spcPct val="150000"/>
              </a:lnSpc>
              <a:buNone/>
            </a:pPr>
            <a:endParaRPr lang="en-US" sz="1600" dirty="0">
              <a:latin typeface="Times New Roman" panose="02020603050405020304" pitchFamily="18" charset="0"/>
              <a:cs typeface="Times New Roman" panose="02020603050405020304" pitchFamily="18" charset="0"/>
            </a:endParaRPr>
          </a:p>
          <a:p>
            <a:endParaRPr lang="en-US" sz="1600" dirty="0"/>
          </a:p>
          <a:p>
            <a:pPr marL="0" indent="0">
              <a:buNone/>
            </a:pPr>
            <a:endParaRPr lang="en-US" sz="1600" dirty="0"/>
          </a:p>
        </p:txBody>
      </p:sp>
      <p:graphicFrame>
        <p:nvGraphicFramePr>
          <p:cNvPr id="5" name="Object 4"/>
          <p:cNvGraphicFramePr>
            <a:graphicFrameLocks noGrp="1" noChangeAspect="1"/>
          </p:cNvGraphicFramePr>
          <p:nvPr/>
        </p:nvGraphicFramePr>
        <p:xfrm>
          <a:off x="1905000" y="2758440"/>
          <a:ext cx="6061075" cy="4961890"/>
        </p:xfrm>
        <a:graphic>
          <a:graphicData uri="http://schemas.openxmlformats.org/presentationml/2006/ole">
            <mc:AlternateContent xmlns:mc="http://schemas.openxmlformats.org/markup-compatibility/2006">
              <mc:Choice xmlns:v="urn:schemas-microsoft-com:vml" Requires="v">
                <p:oleObj spid="_x0000_s1025" name="Document" r:id="rId3" imgW="9279890" imgH="7374890" progId="Word.Document.12">
                  <p:embed/>
                </p:oleObj>
              </mc:Choice>
              <mc:Fallback>
                <p:oleObj name="Document" r:id="rId3" imgW="9279890" imgH="7374890" progId="Word.Document.12">
                  <p:embed/>
                  <p:pic>
                    <p:nvPicPr>
                      <p:cNvPr id="5" name="Object 4"/>
                      <p:cNvPicPr>
                        <a:picLocks noGrp="1" noChangeAspect="1" noChangeArrowheads="1"/>
                      </p:cNvPicPr>
                      <p:nvPr/>
                    </p:nvPicPr>
                    <p:blipFill>
                      <a:blip r:embed="rId4"/>
                      <a:srcRect/>
                      <a:stretch>
                        <a:fillRect/>
                      </a:stretch>
                    </p:blipFill>
                    <p:spPr bwMode="auto">
                      <a:xfrm>
                        <a:off x="1905000" y="2758440"/>
                        <a:ext cx="6061075" cy="4961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Text Box 5"/>
          <p:cNvSpPr txBox="1"/>
          <p:nvPr/>
        </p:nvSpPr>
        <p:spPr>
          <a:xfrm flipH="1">
            <a:off x="1479550" y="6642735"/>
            <a:ext cx="5195570" cy="337185"/>
          </a:xfrm>
          <a:prstGeom prst="rect">
            <a:avLst/>
          </a:prstGeom>
          <a:noFill/>
        </p:spPr>
        <p:txBody>
          <a:bodyPr wrap="square" rtlCol="0">
            <a:spAutoFit/>
          </a:bodyPr>
          <a:lstStyle/>
          <a:p>
            <a:pPr algn="ctr"/>
            <a:r>
              <a:rPr lang="en-US" sz="1600">
                <a:latin typeface="Times New Roman" panose="02020603050405020304" pitchFamily="18" charset="0"/>
                <a:cs typeface="Times New Roman" panose="02020603050405020304" pitchFamily="18" charset="0"/>
              </a:rPr>
              <a:t>fig. 1 Block diagram of Existing system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219200"/>
          </a:xfrm>
        </p:spPr>
        <p:txBody>
          <a:bodyPr>
            <a:normAutofit/>
          </a:bodyPr>
          <a:lstStyle/>
          <a:p>
            <a:r>
              <a:rPr lang="en-US" sz="2000" b="1" dirty="0">
                <a:latin typeface="Times New Roman" panose="02020603050405020304" pitchFamily="18" charset="0"/>
                <a:cs typeface="Times New Roman" panose="02020603050405020304" pitchFamily="18" charset="0"/>
              </a:rPr>
              <a:t>PROPOSED SYSTEM</a:t>
            </a:r>
          </a:p>
        </p:txBody>
      </p:sp>
      <p:sp>
        <p:nvSpPr>
          <p:cNvPr id="3" name="Content Placeholder 2"/>
          <p:cNvSpPr>
            <a:spLocks noGrp="1"/>
          </p:cNvSpPr>
          <p:nvPr>
            <p:ph idx="1"/>
          </p:nvPr>
        </p:nvSpPr>
        <p:spPr>
          <a:xfrm>
            <a:off x="457200" y="838200"/>
            <a:ext cx="8229600" cy="5287963"/>
          </a:xfrm>
        </p:spPr>
        <p:txBody>
          <a:bodyPr>
            <a:normAutofit/>
          </a:bodyPr>
          <a:lstStyle/>
          <a:p>
            <a:pPr algn="just">
              <a:lnSpc>
                <a:spcPct val="150000"/>
              </a:lnSpc>
            </a:pPr>
            <a:r>
              <a:rPr lang="en-US" sz="1600" dirty="0">
                <a:latin typeface="Times New Roman" panose="02020603050405020304" pitchFamily="18" charset="0"/>
                <a:cs typeface="Times New Roman" panose="02020603050405020304" pitchFamily="18" charset="0"/>
              </a:rPr>
              <a:t>Arduino Uno is a device which is used to collect the information from the sensors and then the data’s are stored in web server with the help of cloud computing technology.</a:t>
            </a:r>
          </a:p>
          <a:p>
            <a:pPr algn="just">
              <a:lnSpc>
                <a:spcPct val="150000"/>
              </a:lnSpc>
            </a:pPr>
            <a:r>
              <a:rPr lang="en-US" sz="1600" dirty="0">
                <a:latin typeface="Times New Roman" panose="02020603050405020304" pitchFamily="18" charset="0"/>
                <a:cs typeface="Times New Roman" panose="02020603050405020304" pitchFamily="18" charset="0"/>
              </a:rPr>
              <a:t>Patient information can access world wide by using cloud computing through the machine learning platform.</a:t>
            </a:r>
          </a:p>
          <a:p>
            <a:pPr algn="just">
              <a:lnSpc>
                <a:spcPct val="150000"/>
              </a:lnSpc>
            </a:pPr>
            <a:r>
              <a:rPr lang="en-US" sz="1600" dirty="0">
                <a:latin typeface="Times New Roman" panose="02020603050405020304" pitchFamily="18" charset="0"/>
                <a:cs typeface="Times New Roman" panose="02020603050405020304" pitchFamily="18" charset="0"/>
              </a:rPr>
              <a:t>We implement this technique mainly in rural areas for the maintenance of their healthcare.</a:t>
            </a: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a:lnSpc>
                <a:spcPct val="150000"/>
              </a:lnSpc>
            </a:pPr>
            <a:endParaRPr lang="en-US" sz="1600" dirty="0">
              <a:latin typeface="Times New Roman" panose="02020603050405020304" pitchFamily="18" charset="0"/>
              <a:cs typeface="Times New Roman" panose="02020603050405020304" pitchFamily="18" charset="0"/>
            </a:endParaRPr>
          </a:p>
          <a:p>
            <a:endParaRPr lang="en-US" sz="1600" dirty="0"/>
          </a:p>
          <a:p>
            <a:pPr marL="0" indent="0">
              <a:buNone/>
            </a:pPr>
            <a:endParaRPr lang="en-US" sz="1600" dirty="0"/>
          </a:p>
        </p:txBody>
      </p:sp>
      <p:graphicFrame>
        <p:nvGraphicFramePr>
          <p:cNvPr id="4" name="Object 3"/>
          <p:cNvGraphicFramePr>
            <a:graphicFrameLocks noGrp="1" noChangeAspect="1"/>
          </p:cNvGraphicFramePr>
          <p:nvPr/>
        </p:nvGraphicFramePr>
        <p:xfrm>
          <a:off x="1219200" y="2895600"/>
          <a:ext cx="9012238" cy="4191000"/>
        </p:xfrm>
        <a:graphic>
          <a:graphicData uri="http://schemas.openxmlformats.org/presentationml/2006/ole">
            <mc:AlternateContent xmlns:mc="http://schemas.openxmlformats.org/markup-compatibility/2006">
              <mc:Choice xmlns:v="urn:schemas-microsoft-com:vml" Requires="v">
                <p:oleObj spid="_x0000_s2049" name="Document" r:id="rId3" imgW="13209905" imgH="7016750" progId="Word.Document.12">
                  <p:embed/>
                </p:oleObj>
              </mc:Choice>
              <mc:Fallback>
                <p:oleObj name="Document" r:id="rId3" imgW="13209905" imgH="7016750" progId="Word.Document.12">
                  <p:embed/>
                  <p:pic>
                    <p:nvPicPr>
                      <p:cNvPr id="4" name="Object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2895600"/>
                        <a:ext cx="9012238" cy="4191000"/>
                      </a:xfrm>
                      <a:prstGeom prst="rect">
                        <a:avLst/>
                      </a:prstGeom>
                      <a:noFill/>
                      <a:ln>
                        <a:noFill/>
                      </a:ln>
                    </p:spPr>
                  </p:pic>
                </p:oleObj>
              </mc:Fallback>
            </mc:AlternateContent>
          </a:graphicData>
        </a:graphic>
      </p:graphicFrame>
      <p:sp>
        <p:nvSpPr>
          <p:cNvPr id="5" name="Text Box 4"/>
          <p:cNvSpPr txBox="1"/>
          <p:nvPr/>
        </p:nvSpPr>
        <p:spPr>
          <a:xfrm>
            <a:off x="1155065" y="6561455"/>
            <a:ext cx="5318760" cy="337185"/>
          </a:xfrm>
          <a:prstGeom prst="rect">
            <a:avLst/>
          </a:prstGeom>
          <a:noFill/>
        </p:spPr>
        <p:txBody>
          <a:bodyPr wrap="square" rtlCol="0">
            <a:spAutoFit/>
          </a:bodyPr>
          <a:lstStyle/>
          <a:p>
            <a:pPr algn="ctr"/>
            <a:r>
              <a:rPr lang="en-US" sz="1600">
                <a:latin typeface="Times New Roman" panose="02020603050405020304" pitchFamily="18" charset="0"/>
                <a:cs typeface="Times New Roman" panose="02020603050405020304" pitchFamily="18" charset="0"/>
              </a:rPr>
              <a:t>Fig. 2 Block diagram of Proposed system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2000" b="1" dirty="0">
                <a:latin typeface="Times New Roman" panose="02020603050405020304" pitchFamily="18" charset="0"/>
                <a:cs typeface="Times New Roman" panose="02020603050405020304" pitchFamily="18" charset="0"/>
              </a:rPr>
              <a:t>DIFFERENCE BETWEEN EXISTING AND PROPOSED SYSTEM</a:t>
            </a:r>
          </a:p>
        </p:txBody>
      </p:sp>
      <p:graphicFrame>
        <p:nvGraphicFramePr>
          <p:cNvPr id="6" name="Content Placeholder 5"/>
          <p:cNvGraphicFramePr>
            <a:graphicFrameLocks noGrp="1"/>
          </p:cNvGraphicFramePr>
          <p:nvPr>
            <p:ph idx="1"/>
          </p:nvPr>
        </p:nvGraphicFramePr>
        <p:xfrm>
          <a:off x="457200" y="1371600"/>
          <a:ext cx="8229600" cy="373253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599305">
                <a:tc>
                  <a:txBody>
                    <a:bodyPr/>
                    <a:lstStyle/>
                    <a:p>
                      <a:pPr marL="0" marR="0" indent="0" algn="l" defTabSz="914400" rtl="0" eaLnBrk="1" fontAlgn="auto" latinLnBrk="0" hangingPunct="1">
                        <a:lnSpc>
                          <a:spcPct val="150000"/>
                        </a:lnSpc>
                        <a:spcBef>
                          <a:spcPts val="0"/>
                        </a:spcBef>
                        <a:spcAft>
                          <a:spcPts val="0"/>
                        </a:spcAft>
                        <a:buClrTx/>
                        <a:buSzTx/>
                        <a:buFontTx/>
                        <a:buNone/>
                        <a:defRPr/>
                      </a:pPr>
                      <a:r>
                        <a:rPr lang="en-US" sz="1600" b="1" dirty="0">
                          <a:latin typeface="Times New Roman" panose="02020603050405020304" pitchFamily="18" charset="0"/>
                          <a:cs typeface="Times New Roman" panose="02020603050405020304" pitchFamily="18" charset="0"/>
                        </a:rPr>
                        <a:t> </a:t>
                      </a:r>
                      <a:r>
                        <a:rPr lang="en-US" sz="1600" b="1" dirty="0">
                          <a:solidFill>
                            <a:schemeClr val="tx1"/>
                          </a:solidFill>
                          <a:latin typeface="Times New Roman" panose="02020603050405020304" pitchFamily="18" charset="0"/>
                          <a:cs typeface="Times New Roman" panose="02020603050405020304" pitchFamily="18" charset="0"/>
                        </a:rPr>
                        <a:t>EXISTING SYSTEM</a:t>
                      </a:r>
                      <a:r>
                        <a:rPr lang="en-US" sz="1600" b="1" baseline="0" dirty="0">
                          <a:latin typeface="Times New Roman" panose="02020603050405020304" pitchFamily="18" charset="0"/>
                          <a:cs typeface="Times New Roman" panose="02020603050405020304" pitchFamily="18" charset="0"/>
                        </a:rPr>
                        <a:t> </a:t>
                      </a:r>
                      <a:endParaRPr lang="en-US" sz="16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50000"/>
                        </a:lnSpc>
                        <a:spcBef>
                          <a:spcPts val="0"/>
                        </a:spcBef>
                        <a:spcAft>
                          <a:spcPts val="0"/>
                        </a:spcAft>
                        <a:buClrTx/>
                        <a:buSzTx/>
                        <a:buFontTx/>
                        <a:buNone/>
                        <a:defRPr/>
                      </a:pPr>
                      <a:r>
                        <a:rPr lang="en-US" sz="1600" b="1" dirty="0">
                          <a:solidFill>
                            <a:schemeClr val="tx1"/>
                          </a:solidFill>
                          <a:latin typeface="Times New Roman" panose="02020603050405020304" pitchFamily="18" charset="0"/>
                          <a:cs typeface="Times New Roman" panose="02020603050405020304" pitchFamily="18" charset="0"/>
                        </a:rPr>
                        <a:t>PROPOSED SYSTEM</a:t>
                      </a:r>
                      <a:r>
                        <a:rPr lang="en-US" sz="1600" b="1" dirty="0">
                          <a:latin typeface="Times New Roman" panose="02020603050405020304" pitchFamily="18" charset="0"/>
                          <a:cs typeface="Times New Roman" panose="02020603050405020304" pitchFamily="18"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827405">
                <a:tc>
                  <a:txBody>
                    <a:bodyPr/>
                    <a:lstStyle/>
                    <a:p>
                      <a:pPr algn="l">
                        <a:lnSpc>
                          <a:spcPct val="150000"/>
                        </a:lnSpc>
                      </a:pPr>
                      <a:r>
                        <a:rPr lang="en-US" sz="1600" dirty="0">
                          <a:latin typeface="Times New Roman" panose="02020603050405020304" pitchFamily="18" charset="0"/>
                          <a:cs typeface="Times New Roman" panose="02020603050405020304" pitchFamily="18" charset="0"/>
                        </a:rPr>
                        <a:t>In</a:t>
                      </a:r>
                      <a:r>
                        <a:rPr lang="en-US" sz="1600" baseline="0" dirty="0">
                          <a:latin typeface="Times New Roman" panose="02020603050405020304" pitchFamily="18" charset="0"/>
                          <a:cs typeface="Times New Roman" panose="02020603050405020304" pitchFamily="18" charset="0"/>
                        </a:rPr>
                        <a:t> this existing </a:t>
                      </a:r>
                      <a:r>
                        <a:rPr lang="en-US" sz="1600" dirty="0">
                          <a:latin typeface="Times New Roman" panose="02020603050405020304" pitchFamily="18" charset="0"/>
                          <a:cs typeface="Times New Roman" panose="02020603050405020304" pitchFamily="18" charset="0"/>
                        </a:rPr>
                        <a:t>system</a:t>
                      </a:r>
                      <a:r>
                        <a:rPr lang="en-US" sz="1600" baseline="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zigbee technology</a:t>
                      </a:r>
                      <a:r>
                        <a:rPr lang="en-US" sz="1600" baseline="0" dirty="0">
                          <a:latin typeface="Times New Roman" panose="02020603050405020304" pitchFamily="18" charset="0"/>
                          <a:cs typeface="Times New Roman" panose="02020603050405020304" pitchFamily="18" charset="0"/>
                        </a:rPr>
                        <a:t> was implemented</a:t>
                      </a:r>
                      <a:r>
                        <a:rPr lang="en-US" sz="16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50000"/>
                        </a:lnSpc>
                      </a:pPr>
                      <a:r>
                        <a:rPr lang="en-US" sz="1600" baseline="0" dirty="0">
                          <a:latin typeface="Times New Roman" panose="02020603050405020304" pitchFamily="18" charset="0"/>
                          <a:cs typeface="Times New Roman" panose="02020603050405020304" pitchFamily="18" charset="0"/>
                        </a:rPr>
                        <a:t>Used advanced technique (cloud computing technology ).</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819150">
                <a:tc>
                  <a:txBody>
                    <a:bodyPr/>
                    <a:lstStyle/>
                    <a:p>
                      <a:pPr algn="l">
                        <a:lnSpc>
                          <a:spcPct val="150000"/>
                        </a:lnSpc>
                      </a:pPr>
                      <a:r>
                        <a:rPr lang="en-US" sz="1600" baseline="0" dirty="0">
                          <a:latin typeface="Times New Roman" panose="02020603050405020304" pitchFamily="18" charset="0"/>
                          <a:cs typeface="Times New Roman" panose="02020603050405020304" pitchFamily="18" charset="0"/>
                        </a:rPr>
                        <a:t>Small amount of data’s can  be stored.</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defRPr/>
                      </a:pPr>
                      <a:r>
                        <a:rPr lang="en-US" sz="1600" baseline="0" dirty="0">
                          <a:latin typeface="Times New Roman" panose="02020603050405020304" pitchFamily="18" charset="0"/>
                          <a:cs typeface="Times New Roman" panose="02020603050405020304" pitchFamily="18" charset="0"/>
                        </a:rPr>
                        <a:t>Large amount of data’s can be stored in web sever.</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909320">
                <a:tc>
                  <a:txBody>
                    <a:bodyPr/>
                    <a:lstStyle/>
                    <a:p>
                      <a:pPr algn="l">
                        <a:lnSpc>
                          <a:spcPct val="150000"/>
                        </a:lnSpc>
                      </a:pPr>
                      <a:r>
                        <a:rPr lang="en-US" sz="1600" dirty="0">
                          <a:latin typeface="Times New Roman" panose="02020603050405020304" pitchFamily="18" charset="0"/>
                          <a:cs typeface="Times New Roman" panose="02020603050405020304" pitchFamily="18" charset="0"/>
                        </a:rPr>
                        <a:t>Five</a:t>
                      </a:r>
                      <a:r>
                        <a:rPr lang="en-US" sz="1600" baseline="0" dirty="0">
                          <a:latin typeface="Times New Roman" panose="02020603050405020304" pitchFamily="18" charset="0"/>
                          <a:cs typeface="Times New Roman" panose="02020603050405020304" pitchFamily="18" charset="0"/>
                        </a:rPr>
                        <a:t> parameters are monitored and signals are transferred by using raspberry pi.</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50000"/>
                        </a:lnSpc>
                      </a:pPr>
                      <a:r>
                        <a:rPr lang="en-US" sz="1600" dirty="0">
                          <a:latin typeface="Times New Roman" panose="02020603050405020304" pitchFamily="18" charset="0"/>
                          <a:cs typeface="Times New Roman" panose="02020603050405020304" pitchFamily="18" charset="0"/>
                        </a:rPr>
                        <a:t>Signals are transferred by using Arduino Uno.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573405">
                <a:tc>
                  <a:txBody>
                    <a:bodyPr/>
                    <a:lstStyle/>
                    <a:p>
                      <a:pPr algn="l">
                        <a:lnSpc>
                          <a:spcPct val="150000"/>
                        </a:lnSpc>
                      </a:pPr>
                      <a:r>
                        <a:rPr lang="en-US" sz="1600" dirty="0">
                          <a:latin typeface="Times New Roman" panose="02020603050405020304" pitchFamily="18" charset="0"/>
                          <a:cs typeface="Times New Roman" panose="02020603050405020304" pitchFamily="18" charset="0"/>
                        </a:rPr>
                        <a:t>Patient data access with in a particular place.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50000"/>
                        </a:lnSpc>
                      </a:pPr>
                      <a:r>
                        <a:rPr lang="en-US" sz="1600" dirty="0">
                          <a:latin typeface="Times New Roman" panose="02020603050405020304" pitchFamily="18" charset="0"/>
                          <a:cs typeface="Times New Roman" panose="02020603050405020304" pitchFamily="18" charset="0"/>
                        </a:rPr>
                        <a:t>Patient data access</a:t>
                      </a:r>
                      <a:r>
                        <a:rPr lang="en-US" sz="1600" baseline="0" dirty="0">
                          <a:latin typeface="Times New Roman" panose="02020603050405020304" pitchFamily="18" charset="0"/>
                          <a:cs typeface="Times New Roman" panose="02020603050405020304" pitchFamily="18" charset="0"/>
                        </a:rPr>
                        <a:t> any where in the world.</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3" name="Text Box 2"/>
          <p:cNvSpPr txBox="1"/>
          <p:nvPr/>
        </p:nvSpPr>
        <p:spPr>
          <a:xfrm>
            <a:off x="555625" y="923925"/>
            <a:ext cx="7926070" cy="337185"/>
          </a:xfrm>
          <a:prstGeom prst="rect">
            <a:avLst/>
          </a:prstGeom>
          <a:noFill/>
        </p:spPr>
        <p:txBody>
          <a:bodyPr wrap="square" rtlCol="0">
            <a:spAutoFit/>
          </a:bodyPr>
          <a:lstStyle/>
          <a:p>
            <a:pPr algn="ctr"/>
            <a:r>
              <a:rPr lang="en-US" sz="1600">
                <a:latin typeface="Times New Roman" panose="02020603050405020304" pitchFamily="18" charset="0"/>
                <a:cs typeface="Times New Roman" panose="02020603050405020304" pitchFamily="18" charset="0"/>
              </a:rPr>
              <a:t>Table 1. Difference between Existing and Proposed system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a:latin typeface="Times New Roman" panose="02020603050405020304" pitchFamily="18" charset="0"/>
                <a:cs typeface="Times New Roman" panose="02020603050405020304" pitchFamily="18" charset="0"/>
              </a:rPr>
              <a:t>DIFFERENCE BETWEEN EXISTING AND PROPOSED SYSTEM</a:t>
            </a:r>
            <a:endParaRPr lang="en-US" sz="2000" dirty="0"/>
          </a:p>
        </p:txBody>
      </p:sp>
      <p:sp>
        <p:nvSpPr>
          <p:cNvPr id="3" name="Text Placeholder 2"/>
          <p:cNvSpPr>
            <a:spLocks noGrp="1"/>
          </p:cNvSpPr>
          <p:nvPr>
            <p:ph type="body" idx="1"/>
          </p:nvPr>
        </p:nvSpPr>
        <p:spPr/>
        <p:txBody>
          <a:bodyPr>
            <a:normAutofit/>
          </a:bodyPr>
          <a:lstStyle/>
          <a:p>
            <a:r>
              <a:rPr lang="en-US" sz="2000" dirty="0">
                <a:latin typeface="Times New Roman" panose="02020603050405020304" pitchFamily="18" charset="0"/>
                <a:cs typeface="Times New Roman" panose="02020603050405020304" pitchFamily="18" charset="0"/>
              </a:rPr>
              <a:t>EXISTING SYSTEM</a:t>
            </a:r>
          </a:p>
          <a:p>
            <a:endParaRPr lang="en-US" sz="2000" dirty="0"/>
          </a:p>
        </p:txBody>
      </p:sp>
      <p:sp>
        <p:nvSpPr>
          <p:cNvPr id="5" name="Text Placeholder 4"/>
          <p:cNvSpPr>
            <a:spLocks noGrp="1"/>
          </p:cNvSpPr>
          <p:nvPr>
            <p:ph type="body" sz="quarter" idx="3"/>
          </p:nvPr>
        </p:nvSpPr>
        <p:spPr/>
        <p:txBody>
          <a:bodyPr>
            <a:normAutofit/>
          </a:bodyPr>
          <a:lstStyle/>
          <a:p>
            <a:r>
              <a:rPr lang="en-US" sz="2000" dirty="0">
                <a:latin typeface="Times New Roman" panose="02020603050405020304" pitchFamily="18" charset="0"/>
                <a:cs typeface="Times New Roman" panose="02020603050405020304" pitchFamily="18" charset="0"/>
              </a:rPr>
              <a:t>PROPOSED SYSTEM</a:t>
            </a:r>
          </a:p>
          <a:p>
            <a:endParaRPr lang="en-US" sz="2000" dirty="0"/>
          </a:p>
        </p:txBody>
      </p:sp>
      <p:pic>
        <p:nvPicPr>
          <p:cNvPr id="6146"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33401" y="2286000"/>
            <a:ext cx="3352799"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4754737" y="2241925"/>
            <a:ext cx="3737172" cy="3966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Arrow Connector 8"/>
          <p:cNvCxnSpPr/>
          <p:nvPr/>
        </p:nvCxnSpPr>
        <p:spPr>
          <a:xfrm flipV="1">
            <a:off x="6747641" y="2483074"/>
            <a:ext cx="1280948" cy="197066"/>
          </a:xfrm>
          <a:prstGeom prst="straightConnector1">
            <a:avLst/>
          </a:prstGeom>
          <a:ln>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94" idx="2"/>
          </p:cNvCxnSpPr>
          <p:nvPr/>
        </p:nvCxnSpPr>
        <p:spPr>
          <a:xfrm flipV="1">
            <a:off x="6511159" y="2908739"/>
            <a:ext cx="1585745" cy="7884"/>
          </a:xfrm>
          <a:prstGeom prst="straightConnector1">
            <a:avLst/>
          </a:prstGeom>
          <a:ln>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5549462" y="3276600"/>
            <a:ext cx="2538248" cy="81455"/>
          </a:xfrm>
          <a:prstGeom prst="straightConnector1">
            <a:avLst/>
          </a:prstGeom>
          <a:ln>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5181600" y="3783723"/>
            <a:ext cx="2846989" cy="252249"/>
          </a:xfrm>
          <a:prstGeom prst="straightConnector1">
            <a:avLst/>
          </a:prstGeom>
          <a:ln>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6404742" y="4322377"/>
            <a:ext cx="1667203" cy="246994"/>
          </a:xfrm>
          <a:prstGeom prst="straightConnector1">
            <a:avLst/>
          </a:prstGeom>
          <a:ln>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97" idx="2"/>
          </p:cNvCxnSpPr>
          <p:nvPr/>
        </p:nvCxnSpPr>
        <p:spPr>
          <a:xfrm flipV="1">
            <a:off x="7304031" y="4166036"/>
            <a:ext cx="781051" cy="59123"/>
          </a:xfrm>
          <a:prstGeom prst="straightConnector1">
            <a:avLst/>
          </a:prstGeom>
          <a:ln>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407821" y="4979261"/>
            <a:ext cx="695654" cy="9204"/>
          </a:xfrm>
          <a:prstGeom prst="straightConnector1">
            <a:avLst/>
          </a:prstGeom>
          <a:ln>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6770632" y="5202618"/>
            <a:ext cx="1269782" cy="157658"/>
          </a:xfrm>
          <a:prstGeom prst="straightConnector1">
            <a:avLst/>
          </a:prstGeom>
          <a:ln>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956081" y="5431218"/>
            <a:ext cx="2072508" cy="212837"/>
          </a:xfrm>
          <a:prstGeom prst="straightConnector1">
            <a:avLst/>
          </a:prstGeom>
          <a:ln>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549462" y="5644055"/>
            <a:ext cx="2299136" cy="378373"/>
          </a:xfrm>
          <a:prstGeom prst="straightConnector1">
            <a:avLst/>
          </a:prstGeom>
          <a:ln>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flipH="1">
            <a:off x="7848598" y="5896304"/>
            <a:ext cx="585951" cy="2837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10</a:t>
            </a:r>
          </a:p>
        </p:txBody>
      </p:sp>
      <p:sp>
        <p:nvSpPr>
          <p:cNvPr id="58" name="Oval 57"/>
          <p:cNvSpPr/>
          <p:nvPr/>
        </p:nvSpPr>
        <p:spPr>
          <a:xfrm>
            <a:off x="8103475" y="2328046"/>
            <a:ext cx="302172" cy="3100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1</a:t>
            </a:r>
          </a:p>
        </p:txBody>
      </p:sp>
      <p:sp>
        <p:nvSpPr>
          <p:cNvPr id="94" name="Oval 93"/>
          <p:cNvSpPr/>
          <p:nvPr/>
        </p:nvSpPr>
        <p:spPr>
          <a:xfrm>
            <a:off x="8096904" y="2743201"/>
            <a:ext cx="306117" cy="3310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2</a:t>
            </a:r>
          </a:p>
        </p:txBody>
      </p:sp>
      <p:sp>
        <p:nvSpPr>
          <p:cNvPr id="95" name="Oval 94"/>
          <p:cNvSpPr/>
          <p:nvPr/>
        </p:nvSpPr>
        <p:spPr>
          <a:xfrm>
            <a:off x="8125809" y="3178721"/>
            <a:ext cx="261446" cy="3527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3</a:t>
            </a:r>
          </a:p>
        </p:txBody>
      </p:sp>
      <p:sp>
        <p:nvSpPr>
          <p:cNvPr id="96" name="Oval 95"/>
          <p:cNvSpPr/>
          <p:nvPr/>
        </p:nvSpPr>
        <p:spPr>
          <a:xfrm>
            <a:off x="8089682" y="3628692"/>
            <a:ext cx="297572" cy="2811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4</a:t>
            </a:r>
          </a:p>
        </p:txBody>
      </p:sp>
      <p:sp>
        <p:nvSpPr>
          <p:cNvPr id="97" name="Oval 96"/>
          <p:cNvSpPr/>
          <p:nvPr/>
        </p:nvSpPr>
        <p:spPr>
          <a:xfrm>
            <a:off x="8085082" y="4011008"/>
            <a:ext cx="302172" cy="3100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5</a:t>
            </a:r>
          </a:p>
        </p:txBody>
      </p:sp>
      <p:sp>
        <p:nvSpPr>
          <p:cNvPr id="98" name="Oval 97"/>
          <p:cNvSpPr/>
          <p:nvPr/>
        </p:nvSpPr>
        <p:spPr>
          <a:xfrm>
            <a:off x="8105449" y="4398576"/>
            <a:ext cx="281808" cy="2995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6</a:t>
            </a:r>
          </a:p>
        </p:txBody>
      </p:sp>
      <p:sp>
        <p:nvSpPr>
          <p:cNvPr id="99" name="Oval 98"/>
          <p:cNvSpPr/>
          <p:nvPr/>
        </p:nvSpPr>
        <p:spPr>
          <a:xfrm>
            <a:off x="8147159" y="4787418"/>
            <a:ext cx="302172" cy="3100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7</a:t>
            </a:r>
          </a:p>
        </p:txBody>
      </p:sp>
      <p:sp>
        <p:nvSpPr>
          <p:cNvPr id="100" name="Oval 99"/>
          <p:cNvSpPr/>
          <p:nvPr/>
        </p:nvSpPr>
        <p:spPr>
          <a:xfrm>
            <a:off x="8125809" y="5186853"/>
            <a:ext cx="344872" cy="2443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8</a:t>
            </a:r>
          </a:p>
        </p:txBody>
      </p:sp>
      <p:sp>
        <p:nvSpPr>
          <p:cNvPr id="101" name="Oval 100"/>
          <p:cNvSpPr/>
          <p:nvPr/>
        </p:nvSpPr>
        <p:spPr>
          <a:xfrm>
            <a:off x="8118912" y="5470631"/>
            <a:ext cx="333702" cy="3468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9</a:t>
            </a:r>
          </a:p>
        </p:txBody>
      </p:sp>
      <p:sp>
        <p:nvSpPr>
          <p:cNvPr id="6" name="Text Box 5"/>
          <p:cNvSpPr txBox="1"/>
          <p:nvPr/>
        </p:nvSpPr>
        <p:spPr>
          <a:xfrm flipH="1">
            <a:off x="532765" y="6470650"/>
            <a:ext cx="3237865" cy="337185"/>
          </a:xfrm>
          <a:prstGeom prst="rect">
            <a:avLst/>
          </a:prstGeom>
          <a:noFill/>
        </p:spPr>
        <p:txBody>
          <a:bodyPr wrap="square" rtlCol="0">
            <a:spAutoFit/>
          </a:bodyPr>
          <a:lstStyle/>
          <a:p>
            <a:pPr algn="ctr"/>
            <a:r>
              <a:rPr lang="en-US" sz="1600">
                <a:latin typeface="Times New Roman" panose="02020603050405020304" pitchFamily="18" charset="0"/>
                <a:cs typeface="Times New Roman" panose="02020603050405020304" pitchFamily="18" charset="0"/>
              </a:rPr>
              <a:t>Fig. 3 Prototype</a:t>
            </a:r>
          </a:p>
        </p:txBody>
      </p:sp>
      <p:sp>
        <p:nvSpPr>
          <p:cNvPr id="7" name="Text Box 6"/>
          <p:cNvSpPr txBox="1"/>
          <p:nvPr/>
        </p:nvSpPr>
        <p:spPr>
          <a:xfrm>
            <a:off x="4884420" y="6470650"/>
            <a:ext cx="3564890" cy="337185"/>
          </a:xfrm>
          <a:prstGeom prst="rect">
            <a:avLst/>
          </a:prstGeom>
          <a:noFill/>
        </p:spPr>
        <p:txBody>
          <a:bodyPr wrap="square" rtlCol="0">
            <a:spAutoFit/>
          </a:bodyPr>
          <a:lstStyle/>
          <a:p>
            <a:pPr algn="ctr"/>
            <a:r>
              <a:rPr lang="en-US" sz="1600">
                <a:latin typeface="Times New Roman" panose="02020603050405020304" pitchFamily="18" charset="0"/>
                <a:cs typeface="Times New Roman" panose="02020603050405020304" pitchFamily="18" charset="0"/>
              </a:rPr>
              <a:t>Fig. 4 Implementation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a:latin typeface="Times New Roman" panose="02020603050405020304" pitchFamily="18" charset="0"/>
                <a:cs typeface="Times New Roman" panose="02020603050405020304" pitchFamily="18" charset="0"/>
              </a:rPr>
              <a:t>COMPONENTS</a:t>
            </a:r>
          </a:p>
        </p:txBody>
      </p:sp>
      <p:sp>
        <p:nvSpPr>
          <p:cNvPr id="3" name="Content Placeholder 2"/>
          <p:cNvSpPr>
            <a:spLocks noGrp="1"/>
          </p:cNvSpPr>
          <p:nvPr>
            <p:ph idx="1"/>
          </p:nvPr>
        </p:nvSpPr>
        <p:spPr/>
        <p:txBody>
          <a:bodyPr>
            <a:normAutofit/>
          </a:bodyPr>
          <a:lstStyle/>
          <a:p>
            <a:pPr marL="514350" indent="-514350">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Accelerometer sensor</a:t>
            </a:r>
          </a:p>
          <a:p>
            <a:pPr marL="514350" indent="-514350">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LCD (Liquid Crystal Display)</a:t>
            </a:r>
          </a:p>
          <a:p>
            <a:pPr marL="514350" indent="-514350">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Pressure sensor</a:t>
            </a:r>
          </a:p>
          <a:p>
            <a:pPr marL="514350" indent="-514350">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Heartbeat sensor</a:t>
            </a:r>
          </a:p>
          <a:p>
            <a:pPr marL="514350" indent="-514350">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IOT (Internet Of Things).</a:t>
            </a:r>
          </a:p>
          <a:p>
            <a:pPr marL="514350" indent="-514350">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Arduino Uno</a:t>
            </a:r>
          </a:p>
          <a:p>
            <a:pPr marL="514350" indent="-514350">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Transformer</a:t>
            </a:r>
          </a:p>
          <a:p>
            <a:pPr marL="514350" indent="-514350">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Regulated power supply</a:t>
            </a:r>
          </a:p>
          <a:p>
            <a:pPr marL="514350" indent="-514350">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Oxygen sensor</a:t>
            </a:r>
          </a:p>
          <a:p>
            <a:pPr marL="514350" indent="-514350">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Temperature sensor</a:t>
            </a:r>
          </a:p>
          <a:p>
            <a:pPr marL="514350" indent="-514350">
              <a:lnSpc>
                <a:spcPct val="150000"/>
              </a:lnSpc>
              <a:buFont typeface="+mj-lt"/>
              <a:buAutoNum type="arabicPeriod"/>
            </a:pPr>
            <a:endParaRPr lang="en-US" sz="1600" dirty="0">
              <a:latin typeface="Times New Roman" panose="02020603050405020304" pitchFamily="18" charset="0"/>
              <a:cs typeface="Times New Roman" panose="02020603050405020304" pitchFamily="18" charset="0"/>
            </a:endParaRPr>
          </a:p>
          <a:p>
            <a:pPr marL="514350" indent="-514350">
              <a:lnSpc>
                <a:spcPct val="150000"/>
              </a:lnSpc>
              <a:buFont typeface="+mj-lt"/>
              <a:buAutoNum type="arabicPeriod"/>
            </a:pPr>
            <a:endParaRPr lang="en-US" sz="1600" dirty="0">
              <a:latin typeface="Times New Roman" panose="02020603050405020304" pitchFamily="18" charset="0"/>
              <a:cs typeface="Times New Roman" panose="02020603050405020304" pitchFamily="18" charset="0"/>
            </a:endParaRPr>
          </a:p>
          <a:p>
            <a:pPr marL="514350" indent="-514350">
              <a:lnSpc>
                <a:spcPct val="150000"/>
              </a:lnSpc>
              <a:buFont typeface="+mj-lt"/>
              <a:buAutoNum type="arabicPeriod"/>
            </a:pPr>
            <a:endParaRPr lang="en-US" sz="1600" dirty="0">
              <a:latin typeface="Times New Roman" panose="02020603050405020304" pitchFamily="18" charset="0"/>
              <a:cs typeface="Times New Roman" panose="02020603050405020304" pitchFamily="18" charset="0"/>
            </a:endParaRPr>
          </a:p>
          <a:p>
            <a:pPr marL="514350" indent="-514350">
              <a:lnSpc>
                <a:spcPct val="150000"/>
              </a:lnSpc>
              <a:buFont typeface="+mj-lt"/>
              <a:buAutoNum type="arabicPeriod"/>
            </a:pPr>
            <a:endParaRPr lang="en-US" sz="1600" dirty="0">
              <a:latin typeface="Times New Roman" panose="02020603050405020304" pitchFamily="18" charset="0"/>
              <a:cs typeface="Times New Roman" panose="02020603050405020304" pitchFamily="18" charset="0"/>
            </a:endParaRPr>
          </a:p>
          <a:p>
            <a:pPr marL="514350" indent="-514350">
              <a:lnSpc>
                <a:spcPct val="150000"/>
              </a:lnSpc>
              <a:buFont typeface="+mj-lt"/>
              <a:buAutoNum type="arabicPeriod"/>
            </a:pPr>
            <a:endParaRPr lang="en-US" sz="1600" dirty="0">
              <a:latin typeface="Times New Roman" panose="02020603050405020304" pitchFamily="18" charset="0"/>
              <a:cs typeface="Times New Roman" panose="02020603050405020304" pitchFamily="18" charset="0"/>
            </a:endParaRPr>
          </a:p>
          <a:p>
            <a:pPr marL="514350" indent="-514350">
              <a:lnSpc>
                <a:spcPct val="150000"/>
              </a:lnSpc>
              <a:buFont typeface="+mj-lt"/>
              <a:buAutoNum type="arabicPeriod"/>
            </a:pPr>
            <a:endParaRPr lang="en-US" sz="1600" dirty="0">
              <a:latin typeface="Times New Roman" panose="02020603050405020304" pitchFamily="18" charset="0"/>
              <a:cs typeface="Times New Roman" panose="02020603050405020304" pitchFamily="18" charset="0"/>
            </a:endParaRPr>
          </a:p>
          <a:p>
            <a:pPr marL="514350" indent="-514350">
              <a:lnSpc>
                <a:spcPct val="150000"/>
              </a:lnSpc>
              <a:buFont typeface="+mj-lt"/>
              <a:buAutoNum type="arabicPeriod"/>
            </a:pPr>
            <a:endParaRPr lang="en-US" sz="1600" dirty="0">
              <a:latin typeface="Times New Roman" panose="02020603050405020304" pitchFamily="18" charset="0"/>
              <a:cs typeface="Times New Roman" panose="02020603050405020304" pitchFamily="18" charset="0"/>
            </a:endParaRPr>
          </a:p>
          <a:p>
            <a:pPr marL="514350" indent="-514350">
              <a:lnSpc>
                <a:spcPct val="150000"/>
              </a:lnSpc>
              <a:buFont typeface="+mj-lt"/>
              <a:buAutoNum type="arabicPeriod"/>
            </a:pPr>
            <a:endParaRPr lang="en-US" sz="1600" dirty="0">
              <a:latin typeface="Times New Roman" panose="02020603050405020304" pitchFamily="18" charset="0"/>
              <a:cs typeface="Times New Roman" panose="02020603050405020304" pitchFamily="18" charset="0"/>
            </a:endParaRPr>
          </a:p>
          <a:p>
            <a:pPr marL="514350" indent="-514350">
              <a:lnSpc>
                <a:spcPct val="150000"/>
              </a:lnSpc>
              <a:buFont typeface="+mj-lt"/>
              <a:buAutoNum type="arabicPeriod"/>
            </a:pPr>
            <a:endParaRPr lang="en-US" sz="1600" dirty="0">
              <a:latin typeface="Times New Roman" panose="02020603050405020304" pitchFamily="18" charset="0"/>
              <a:cs typeface="Times New Roman" panose="02020603050405020304" pitchFamily="18" charset="0"/>
            </a:endParaRPr>
          </a:p>
          <a:p>
            <a:pPr marL="514350" indent="-514350">
              <a:lnSpc>
                <a:spcPct val="150000"/>
              </a:lnSpc>
              <a:buFont typeface="+mj-lt"/>
              <a:buAutoNum type="arabicPeriod"/>
            </a:pPr>
            <a:endParaRPr lang="en-US" sz="1600" dirty="0">
              <a:latin typeface="Times New Roman" panose="02020603050405020304" pitchFamily="18" charset="0"/>
              <a:cs typeface="Times New Roman" panose="02020603050405020304" pitchFamily="18" charset="0"/>
            </a:endParaRPr>
          </a:p>
          <a:p>
            <a:pPr marL="0" indent="0">
              <a:buNone/>
            </a:pPr>
            <a:endParaRPr lang="en-US" sz="16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2000" b="1" dirty="0">
                <a:latin typeface="Times New Roman" panose="02020603050405020304" pitchFamily="18" charset="0"/>
                <a:cs typeface="Times New Roman" panose="02020603050405020304" pitchFamily="18" charset="0"/>
              </a:rPr>
              <a:t>PROJECT DETAILS</a:t>
            </a:r>
          </a:p>
        </p:txBody>
      </p:sp>
      <p:sp>
        <p:nvSpPr>
          <p:cNvPr id="3" name="Content Placeholder 2"/>
          <p:cNvSpPr>
            <a:spLocks noGrp="1"/>
          </p:cNvSpPr>
          <p:nvPr>
            <p:ph idx="1"/>
          </p:nvPr>
        </p:nvSpPr>
        <p:spPr>
          <a:xfrm>
            <a:off x="457200" y="1324304"/>
            <a:ext cx="8229600" cy="4801860"/>
          </a:xfrm>
        </p:spPr>
        <p:txBody>
          <a:bodyPr>
            <a:noAutofit/>
          </a:bodyPr>
          <a:lstStyle/>
          <a:p>
            <a:pPr algn="just">
              <a:lnSpc>
                <a:spcPct val="100000"/>
              </a:lnSpc>
            </a:pPr>
            <a:r>
              <a:rPr lang="en-US" sz="1600" dirty="0">
                <a:latin typeface="Times New Roman" panose="02020603050405020304" pitchFamily="18" charset="0"/>
                <a:cs typeface="Times New Roman" panose="02020603050405020304" pitchFamily="18" charset="0"/>
              </a:rPr>
              <a:t>Our native places are located at rural areas where people suffered from various health illness. </a:t>
            </a:r>
          </a:p>
          <a:p>
            <a:pPr algn="just">
              <a:lnSpc>
                <a:spcPct val="100000"/>
              </a:lnSpc>
            </a:pPr>
            <a:endParaRPr lang="en-US" sz="1600" dirty="0">
              <a:latin typeface="Times New Roman" panose="02020603050405020304" pitchFamily="18" charset="0"/>
              <a:cs typeface="Times New Roman" panose="02020603050405020304" pitchFamily="18" charset="0"/>
            </a:endParaRPr>
          </a:p>
          <a:p>
            <a:pPr algn="just">
              <a:lnSpc>
                <a:spcPct val="100000"/>
              </a:lnSpc>
            </a:pPr>
            <a:r>
              <a:rPr lang="en-US" sz="1600" dirty="0">
                <a:latin typeface="Times New Roman" panose="02020603050405020304" pitchFamily="18" charset="0"/>
                <a:cs typeface="Times New Roman" panose="02020603050405020304" pitchFamily="18" charset="0"/>
              </a:rPr>
              <a:t>Due to the lack of health awareness and lack of education our people are facing many health issues in daily life. </a:t>
            </a:r>
          </a:p>
          <a:p>
            <a:pPr algn="just"/>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To enhance the income of that people we implemented one prototype which monitors the health parameters like heart rate, blood pressure, oxygen saturation level, temperature and fall detection.</a:t>
            </a:r>
          </a:p>
          <a:p>
            <a:pPr algn="just"/>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Sensors are used for acquiring the bio-signals from the patient bodies. </a:t>
            </a:r>
          </a:p>
          <a:p>
            <a:pPr algn="just"/>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The acquired signals are processed and controlled by Arduino Uno. </a:t>
            </a:r>
          </a:p>
          <a:p>
            <a:pPr algn="just"/>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The processed signals are stored in the specified cloud server with privacy. </a:t>
            </a:r>
          </a:p>
          <a:p>
            <a:pPr algn="just"/>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The stored signals are retrieved by the patient close relatives and family physicians present anywhere in the world by using  laptop or  smart phone with internet. </a:t>
            </a:r>
          </a:p>
          <a:p>
            <a:pPr marL="0" indent="0" algn="just">
              <a:buNone/>
            </a:pPr>
            <a:r>
              <a:rPr lang="en-US" sz="1600" dirty="0">
                <a:latin typeface="Times New Roman" panose="02020603050405020304" pitchFamily="18" charset="0"/>
                <a:cs typeface="Times New Roman" panose="02020603050405020304" pitchFamily="18" charset="0"/>
              </a:rPr>
              <a:t>  </a:t>
            </a:r>
          </a:p>
          <a:p>
            <a:pPr marL="0" indent="0">
              <a:buNone/>
            </a:pPr>
            <a:endParaRPr lang="en-US" sz="16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13435"/>
            <a:ext cx="8229600" cy="5313045"/>
          </a:xfrm>
        </p:spPr>
        <p:txBody>
          <a:bodyPr/>
          <a:lstStyle/>
          <a:p>
            <a:pPr algn="just"/>
            <a:r>
              <a:rPr lang="en-US" sz="1600" dirty="0">
                <a:latin typeface="Times New Roman" panose="02020603050405020304" pitchFamily="18" charset="0"/>
                <a:cs typeface="Times New Roman" panose="02020603050405020304" pitchFamily="18" charset="0"/>
                <a:sym typeface="+mn-ea"/>
              </a:rPr>
              <a:t>Machine learning language is used to write the program.</a:t>
            </a:r>
          </a:p>
          <a:p>
            <a:pPr algn="just"/>
            <a:endParaRPr lang="en-US" sz="1600" dirty="0">
              <a:latin typeface="Times New Roman" panose="02020603050405020304" pitchFamily="18" charset="0"/>
              <a:cs typeface="Times New Roman" panose="02020603050405020304" pitchFamily="18" charset="0"/>
              <a:sym typeface="+mn-ea"/>
            </a:endParaRPr>
          </a:p>
          <a:p>
            <a:pPr algn="just"/>
            <a:r>
              <a:rPr lang="en-US" sz="1600" dirty="0">
                <a:latin typeface="Times New Roman" panose="02020603050405020304" pitchFamily="18" charset="0"/>
                <a:cs typeface="Times New Roman" panose="02020603050405020304" pitchFamily="18" charset="0"/>
                <a:sym typeface="+mn-ea"/>
              </a:rPr>
              <a:t>Here module acts like telemedicine in future which can be implemented at rural areas to help and prevent the people suffering from diseases. </a:t>
            </a:r>
          </a:p>
          <a:p>
            <a:pPr marL="0" indent="0" algn="just">
              <a:buNone/>
            </a:pPr>
            <a:r>
              <a:rPr lang="en-US" dirty="0">
                <a:latin typeface="Times New Roman" panose="02020603050405020304" pitchFamily="18" charset="0"/>
                <a:cs typeface="Times New Roman" panose="02020603050405020304" pitchFamily="18" charset="0"/>
                <a:sym typeface="+mn-ea"/>
              </a:rPr>
              <a:t>   </a:t>
            </a:r>
            <a:endParaRPr lang="en-US" dirty="0">
              <a:latin typeface="Times New Roman" panose="02020603050405020304" pitchFamily="18" charset="0"/>
              <a:cs typeface="Times New Roman" panose="02020603050405020304" pitchFamily="18" charset="0"/>
            </a:endParaRPr>
          </a:p>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a:latin typeface="Times New Roman" panose="02020603050405020304" pitchFamily="18" charset="0"/>
                <a:cs typeface="Times New Roman" panose="02020603050405020304" pitchFamily="18" charset="0"/>
              </a:rPr>
              <a:t>RESULTS AND DISCUSSION</a:t>
            </a:r>
          </a:p>
        </p:txBody>
      </p:sp>
      <p:sp>
        <p:nvSpPr>
          <p:cNvPr id="3" name="Content Placeholder 2"/>
          <p:cNvSpPr>
            <a:spLocks noGrp="1"/>
          </p:cNvSpPr>
          <p:nvPr>
            <p:ph idx="1"/>
          </p:nvPr>
        </p:nvSpPr>
        <p:spPr/>
        <p:txBody>
          <a:bodyPr>
            <a:normAutofit/>
          </a:bodyPr>
          <a:lstStyle/>
          <a:p>
            <a:pPr>
              <a:lnSpc>
                <a:spcPct val="150000"/>
              </a:lnSpc>
            </a:pPr>
            <a:r>
              <a:rPr lang="en-US" sz="1600" dirty="0">
                <a:latin typeface="Times New Roman" panose="02020603050405020304" pitchFamily="18" charset="0"/>
                <a:cs typeface="Times New Roman" panose="02020603050405020304" pitchFamily="18" charset="0"/>
              </a:rPr>
              <a:t>The rural health care monitoring system through wireless communication using cloud computing technology with machine learning platform is done for monitoring  the five parameters that are Heart rate, Blood pressure, Temperature, Oxygen and Body movements.</a:t>
            </a:r>
          </a:p>
          <a:p>
            <a:pPr>
              <a:lnSpc>
                <a:spcPct val="150000"/>
              </a:lnSpc>
            </a:pPr>
            <a:r>
              <a:rPr lang="en-US" sz="1600" dirty="0">
                <a:latin typeface="Times New Roman" panose="02020603050405020304" pitchFamily="18" charset="0"/>
                <a:cs typeface="Times New Roman" panose="02020603050405020304" pitchFamily="18" charset="0"/>
              </a:rPr>
              <a:t>To create awareness for rural people about education and healthcare. </a:t>
            </a:r>
          </a:p>
          <a:p>
            <a:pPr>
              <a:lnSpc>
                <a:spcPct val="150000"/>
              </a:lnSpc>
            </a:pPr>
            <a:r>
              <a:rPr lang="en-US" sz="1600" dirty="0">
                <a:latin typeface="Times New Roman" panose="02020603050405020304" pitchFamily="18" charset="0"/>
                <a:cs typeface="Times New Roman" panose="02020603050405020304" pitchFamily="18" charset="0"/>
              </a:rPr>
              <a:t>To overcomes the previous system by monitoring the health parameter’s sending and store in web server by using cloud computing technology.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nSpc>
                <a:spcPct val="150000"/>
              </a:lnSpc>
            </a:pPr>
            <a:r>
              <a:rPr lang="en-US" sz="2400" b="1" dirty="0">
                <a:latin typeface="Times New Roman" panose="02020603050405020304" pitchFamily="18" charset="0"/>
                <a:cs typeface="Times New Roman" panose="02020603050405020304" pitchFamily="18" charset="0"/>
              </a:rPr>
              <a:t>SALEM COLLEGE OF ENGINEERING AND TECHNOLOGY</a:t>
            </a:r>
          </a:p>
        </p:txBody>
      </p:sp>
      <p:sp>
        <p:nvSpPr>
          <p:cNvPr id="3" name="Content Placeholder 2"/>
          <p:cNvSpPr>
            <a:spLocks noGrp="1"/>
          </p:cNvSpPr>
          <p:nvPr>
            <p:ph idx="1"/>
          </p:nvPr>
        </p:nvSpPr>
        <p:spPr/>
        <p:txBody>
          <a:bodyPr>
            <a:normAutofit lnSpcReduction="10000"/>
          </a:bodyPr>
          <a:lstStyle/>
          <a:p>
            <a:pPr marL="0" indent="0" algn="ctr">
              <a:buNone/>
            </a:pPr>
            <a:endParaRPr lang="en-US" sz="2000" b="1" dirty="0">
              <a:solidFill>
                <a:prstClr val="black"/>
              </a:solidFill>
              <a:latin typeface="Times New Roman" panose="02020603050405020304" pitchFamily="18" charset="0"/>
              <a:cs typeface="Times New Roman" panose="02020603050405020304" pitchFamily="18" charset="0"/>
            </a:endParaRPr>
          </a:p>
          <a:p>
            <a:pPr marL="0" indent="0" algn="ctr">
              <a:lnSpc>
                <a:spcPct val="160000"/>
              </a:lnSpc>
              <a:buNone/>
            </a:pPr>
            <a:r>
              <a:rPr lang="en-US" sz="2000" b="1" dirty="0">
                <a:solidFill>
                  <a:prstClr val="black"/>
                </a:solidFill>
                <a:latin typeface="Times New Roman" panose="02020603050405020304" pitchFamily="18" charset="0"/>
                <a:cs typeface="Times New Roman" panose="02020603050405020304" pitchFamily="18" charset="0"/>
              </a:rPr>
              <a:t>RURAL HEALTHCARE MONITORING SYSTEM THROUGH WIRELESS COMMUNICATION USING CLOUD COMPUTING TECHNOLOGY WITH MACHINE LEARNING PLATFORM</a:t>
            </a:r>
            <a:endParaRPr lang="en-US" sz="2000" dirty="0"/>
          </a:p>
          <a:p>
            <a:pPr marL="0" indent="0" algn="ctr">
              <a:buNone/>
            </a:pPr>
            <a:endParaRPr lang="en-US" sz="2000" dirty="0"/>
          </a:p>
          <a:p>
            <a:pPr marL="0" indent="0" algn="ctr">
              <a:buNone/>
            </a:pPr>
            <a:endParaRPr lang="en-US" sz="2000" dirty="0"/>
          </a:p>
          <a:p>
            <a:pPr marL="0" indent="0" algn="just">
              <a:lnSpc>
                <a:spcPct val="150000"/>
              </a:lnSpc>
              <a:buNone/>
            </a:pPr>
            <a:r>
              <a:rPr lang="en-US" sz="1600" b="1" dirty="0">
                <a:latin typeface="Times New Roman" panose="02020603050405020304" pitchFamily="18" charset="0"/>
                <a:cs typeface="Times New Roman" panose="02020603050405020304" pitchFamily="18" charset="0"/>
              </a:rPr>
              <a:t>GUIDED BY,</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PRESENTED BY,</a:t>
            </a:r>
          </a:p>
          <a:p>
            <a:pPr marL="0" indent="0" algn="just">
              <a:lnSpc>
                <a:spcPct val="150000"/>
              </a:lnSpc>
              <a:buNone/>
            </a:pPr>
            <a:r>
              <a:rPr lang="en-US" sz="1600" b="1" dirty="0">
                <a:latin typeface="Times New Roman" panose="02020603050405020304" pitchFamily="18" charset="0"/>
                <a:cs typeface="Times New Roman" panose="02020603050405020304" pitchFamily="18" charset="0"/>
              </a:rPr>
              <a:t>MS. M. SIVABARATHI, </a:t>
            </a:r>
            <a:r>
              <a:rPr lang="en-US" sz="1600" b="1" dirty="0" err="1">
                <a:latin typeface="Times New Roman" panose="02020603050405020304" pitchFamily="18" charset="0"/>
                <a:cs typeface="Times New Roman" panose="02020603050405020304" pitchFamily="18" charset="0"/>
              </a:rPr>
              <a:t>M.Tech</a:t>
            </a:r>
            <a:r>
              <a:rPr lang="en-US" sz="1600" b="1"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K. </a:t>
            </a:r>
            <a:r>
              <a:rPr lang="en-US" sz="1600" dirty="0" err="1">
                <a:latin typeface="Times New Roman" panose="02020603050405020304" pitchFamily="18" charset="0"/>
                <a:cs typeface="Times New Roman" panose="02020603050405020304" pitchFamily="18" charset="0"/>
              </a:rPr>
              <a:t>Bapitha</a:t>
            </a:r>
            <a:r>
              <a:rPr lang="en-US" sz="1600" dirty="0">
                <a:latin typeface="Times New Roman" panose="02020603050405020304" pitchFamily="18" charset="0"/>
                <a:cs typeface="Times New Roman" panose="02020603050405020304" pitchFamily="18" charset="0"/>
              </a:rPr>
              <a:t>              (622416121003)</a:t>
            </a:r>
          </a:p>
          <a:p>
            <a:pPr marL="0" indent="0" algn="just">
              <a:lnSpc>
                <a:spcPct val="150000"/>
              </a:lnSpc>
              <a:buNone/>
            </a:pPr>
            <a:r>
              <a:rPr lang="en-US" sz="1600" dirty="0">
                <a:latin typeface="Times New Roman" panose="02020603050405020304" pitchFamily="18" charset="0"/>
                <a:cs typeface="Times New Roman" panose="02020603050405020304" pitchFamily="18" charset="0"/>
              </a:rPr>
              <a:t>Asst. Professor,				R. </a:t>
            </a:r>
            <a:r>
              <a:rPr lang="en-US" sz="1600" dirty="0" err="1">
                <a:latin typeface="Times New Roman" panose="02020603050405020304" pitchFamily="18" charset="0"/>
                <a:cs typeface="Times New Roman" panose="02020603050405020304" pitchFamily="18" charset="0"/>
              </a:rPr>
              <a:t>Hemavathi</a:t>
            </a:r>
            <a:r>
              <a:rPr lang="en-US" sz="1600" dirty="0">
                <a:latin typeface="Times New Roman" panose="02020603050405020304" pitchFamily="18" charset="0"/>
                <a:cs typeface="Times New Roman" panose="02020603050405020304" pitchFamily="18" charset="0"/>
              </a:rPr>
              <a:t>         (622416121008)</a:t>
            </a:r>
          </a:p>
          <a:p>
            <a:pPr marL="0" indent="0" algn="just">
              <a:lnSpc>
                <a:spcPct val="150000"/>
              </a:lnSpc>
              <a:buNone/>
            </a:pPr>
            <a:r>
              <a:rPr lang="en-US" sz="1600" dirty="0">
                <a:latin typeface="Times New Roman" panose="02020603050405020304" pitchFamily="18" charset="0"/>
                <a:cs typeface="Times New Roman" panose="02020603050405020304" pitchFamily="18" charset="0"/>
              </a:rPr>
              <a:t>Department of Biomedical Engineering		M. </a:t>
            </a:r>
            <a:r>
              <a:rPr lang="en-US" sz="1600" dirty="0" err="1">
                <a:latin typeface="Times New Roman" panose="02020603050405020304" pitchFamily="18" charset="0"/>
                <a:cs typeface="Times New Roman" panose="02020603050405020304" pitchFamily="18" charset="0"/>
              </a:rPr>
              <a:t>Prithivi</a:t>
            </a:r>
            <a:r>
              <a:rPr lang="en-US" sz="1600" dirty="0">
                <a:latin typeface="Times New Roman" panose="02020603050405020304" pitchFamily="18" charset="0"/>
                <a:cs typeface="Times New Roman" panose="02020603050405020304" pitchFamily="18" charset="0"/>
              </a:rPr>
              <a:t>              (622416121026)</a:t>
            </a:r>
          </a:p>
          <a:p>
            <a:pPr marL="0" indent="0" algn="just">
              <a:lnSpc>
                <a:spcPct val="150000"/>
              </a:lnSpc>
              <a:buNone/>
            </a:pPr>
            <a:r>
              <a:rPr lang="en-US" sz="1600" dirty="0">
                <a:latin typeface="Times New Roman" panose="02020603050405020304" pitchFamily="18" charset="0"/>
                <a:cs typeface="Times New Roman" panose="02020603050405020304" pitchFamily="18" charset="0"/>
              </a:rPr>
              <a:t>					N. </a:t>
            </a:r>
            <a:r>
              <a:rPr lang="en-US" sz="1600" dirty="0" err="1">
                <a:latin typeface="Times New Roman" panose="02020603050405020304" pitchFamily="18" charset="0"/>
                <a:cs typeface="Times New Roman" panose="02020603050405020304" pitchFamily="18" charset="0"/>
              </a:rPr>
              <a:t>Roshan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Safeeha</a:t>
            </a:r>
            <a:r>
              <a:rPr lang="en-US" sz="1600" dirty="0">
                <a:latin typeface="Times New Roman" panose="02020603050405020304" pitchFamily="18" charset="0"/>
                <a:cs typeface="Times New Roman" panose="02020603050405020304" pitchFamily="18" charset="0"/>
              </a:rPr>
              <a:t> (622416121032)</a:t>
            </a:r>
          </a:p>
        </p:txBody>
      </p:sp>
      <p:pic>
        <p:nvPicPr>
          <p:cNvPr id="4" name="Picture 6" descr="C:\Users\SIVA\Contacts\Desktop\IMG-20200106-WA003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04800" y="381000"/>
            <a:ext cx="1219200" cy="1066800"/>
          </a:xfrm>
          <a:prstGeom prst="rect">
            <a:avLst/>
          </a:prstGeom>
        </p:spPr>
      </p:pic>
      <p:pic>
        <p:nvPicPr>
          <p:cNvPr id="5" name="Picture 7" descr="C:\Users\SIVA\Contacts\Desktop\IMG-20200106-WA003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72400" y="381000"/>
            <a:ext cx="979394" cy="1066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0677"/>
            <a:ext cx="8229600" cy="912059"/>
          </a:xfrm>
        </p:spPr>
        <p:txBody>
          <a:bodyPr/>
          <a:lstStyle/>
          <a:p>
            <a:r>
              <a:rPr lang="en-US" sz="2000" b="1" dirty="0">
                <a:latin typeface="Times New Roman" panose="02020603050405020304" pitchFamily="18" charset="0"/>
                <a:cs typeface="Times New Roman" panose="02020603050405020304" pitchFamily="18" charset="0"/>
              </a:rPr>
              <a:t>OUTPUT</a:t>
            </a:r>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77572" y="836712"/>
            <a:ext cx="5334462" cy="2365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90" y="3799840"/>
            <a:ext cx="5508625" cy="235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286000" y="3105835"/>
            <a:ext cx="4572000" cy="645160"/>
          </a:xfrm>
          <a:prstGeom prst="rect">
            <a:avLst/>
          </a:prstGeom>
        </p:spPr>
        <p:txBody>
          <a:bodyPr>
            <a:spAutoFit/>
          </a:bodyPr>
          <a:lstStyle/>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Fig. 5 Field 1 Chart of Temperature</a:t>
            </a:r>
          </a:p>
        </p:txBody>
      </p:sp>
      <p:sp>
        <p:nvSpPr>
          <p:cNvPr id="5" name="Rectangle 4"/>
          <p:cNvSpPr/>
          <p:nvPr/>
        </p:nvSpPr>
        <p:spPr>
          <a:xfrm>
            <a:off x="2103410" y="6138098"/>
            <a:ext cx="4654584" cy="368300"/>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Fig. 6 Field 2 Chart of Position sensor</a:t>
            </a:r>
          </a:p>
        </p:txBody>
      </p:sp>
      <p:sp>
        <p:nvSpPr>
          <p:cNvPr id="6" name="Slide Number Placeholder 5"/>
          <p:cNvSpPr>
            <a:spLocks noGrp="1"/>
          </p:cNvSpPr>
          <p:nvPr>
            <p:ph type="sldNum" sz="quarter" idx="12"/>
          </p:nvPr>
        </p:nvSpPr>
        <p:spPr/>
        <p:txBody>
          <a:bodyPr/>
          <a:lstStyle/>
          <a:p>
            <a:pPr lvl="0" eaLnBrk="1" fontAlgn="base" latinLnBrk="0" hangingPunct="1">
              <a:lnSpc>
                <a:spcPct val="100000"/>
              </a:lnSpc>
              <a:spcBef>
                <a:spcPct val="0"/>
              </a:spcBef>
              <a:spcAft>
                <a:spcPct val="0"/>
              </a:spcAft>
              <a:buNone/>
            </a:pPr>
            <a:fld id="{9A0DB2DC-4C9A-4742-B13C-FB6460FD3503}" type="slidenum">
              <a:rPr lang="en-US" altLang="en-US" strike="noStrike" baseline="0" noProof="1" smtClean="0">
                <a:latin typeface="Arial" panose="020B0604020202020204" pitchFamily="34" charset="0"/>
                <a:ea typeface="+mn-ea"/>
                <a:cs typeface="Arial" panose="020B0604020202020204" pitchFamily="34" charset="0"/>
                <a:sym typeface="Arial" panose="020B0604020202020204" pitchFamily="34" charset="0"/>
              </a:rPr>
              <a:t>20</a:t>
            </a:fld>
            <a:endParaRPr lang="en-US" altLang="en-US" strike="noStrike" baseline="0" noProof="1">
              <a:latin typeface="Arial" panose="020B0604020202020204" pitchFamily="34" charset="0"/>
              <a:cs typeface="Arial" panose="020B0604020202020204" pitchFamily="34" charset="0"/>
              <a:sym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42185" y="332656"/>
            <a:ext cx="4994713"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2135" y="3449320"/>
            <a:ext cx="4994910" cy="236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483768" y="3047092"/>
            <a:ext cx="3649980" cy="368300"/>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Fig. 7 Field 3 Chart of Oxygen sensor</a:t>
            </a:r>
          </a:p>
        </p:txBody>
      </p:sp>
      <p:sp>
        <p:nvSpPr>
          <p:cNvPr id="6" name="Rectangle 5"/>
          <p:cNvSpPr/>
          <p:nvPr/>
        </p:nvSpPr>
        <p:spPr>
          <a:xfrm>
            <a:off x="2483768" y="6063738"/>
            <a:ext cx="4248472" cy="368300"/>
          </a:xfrm>
          <a:prstGeom prst="rect">
            <a:avLst/>
          </a:prstGeom>
        </p:spPr>
        <p:txBody>
          <a:bodyPr wrap="square">
            <a:spAutoFit/>
          </a:bodyPr>
          <a:lstStyle/>
          <a:p>
            <a:pPr lvl="0"/>
            <a:r>
              <a:rPr lang="en-US" dirty="0">
                <a:latin typeface="Times New Roman" panose="02020603050405020304" pitchFamily="18" charset="0"/>
                <a:cs typeface="Times New Roman" panose="02020603050405020304" pitchFamily="18" charset="0"/>
              </a:rPr>
              <a:t>Fig. 8 Field 4 Chart of BP level</a:t>
            </a:r>
          </a:p>
        </p:txBody>
      </p:sp>
      <p:sp>
        <p:nvSpPr>
          <p:cNvPr id="7" name="Slide Number Placeholder 6"/>
          <p:cNvSpPr>
            <a:spLocks noGrp="1"/>
          </p:cNvSpPr>
          <p:nvPr>
            <p:ph type="sldNum" sz="quarter" idx="12"/>
          </p:nvPr>
        </p:nvSpPr>
        <p:spPr/>
        <p:txBody>
          <a:bodyPr/>
          <a:lstStyle/>
          <a:p>
            <a:pPr lvl="0" eaLnBrk="1" fontAlgn="base" latinLnBrk="0" hangingPunct="1">
              <a:lnSpc>
                <a:spcPct val="100000"/>
              </a:lnSpc>
              <a:spcBef>
                <a:spcPct val="0"/>
              </a:spcBef>
              <a:spcAft>
                <a:spcPct val="0"/>
              </a:spcAft>
              <a:buNone/>
            </a:pPr>
            <a:fld id="{9A0DB2DC-4C9A-4742-B13C-FB6460FD3503}" type="slidenum">
              <a:rPr lang="en-US" altLang="en-US" strike="noStrike" baseline="0" noProof="1" smtClean="0">
                <a:latin typeface="Arial" panose="020B0604020202020204" pitchFamily="34" charset="0"/>
                <a:ea typeface="+mn-ea"/>
                <a:cs typeface="Arial" panose="020B0604020202020204" pitchFamily="34" charset="0"/>
                <a:sym typeface="Arial" panose="020B0604020202020204" pitchFamily="34" charset="0"/>
              </a:rPr>
              <a:t>21</a:t>
            </a:fld>
            <a:endParaRPr lang="en-US" altLang="en-US" strike="noStrike" baseline="0" noProof="1">
              <a:latin typeface="Arial" panose="020B0604020202020204" pitchFamily="34" charset="0"/>
              <a:cs typeface="Arial" panose="020B0604020202020204" pitchFamily="34" charset="0"/>
              <a:sym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a:latin typeface="Times New Roman" panose="02020603050405020304" pitchFamily="18" charset="0"/>
                <a:cs typeface="Times New Roman" panose="02020603050405020304" pitchFamily="18" charset="0"/>
              </a:rPr>
              <a:t>CONCLUSION</a:t>
            </a:r>
          </a:p>
        </p:txBody>
      </p:sp>
      <p:sp>
        <p:nvSpPr>
          <p:cNvPr id="3" name="Content Placeholder 2"/>
          <p:cNvSpPr>
            <a:spLocks noGrp="1"/>
          </p:cNvSpPr>
          <p:nvPr>
            <p:ph idx="1"/>
          </p:nvPr>
        </p:nvSpPr>
        <p:spPr/>
        <p:txBody>
          <a:bodyPr>
            <a:normAutofit/>
          </a:bodyPr>
          <a:lstStyle/>
          <a:p>
            <a:pPr algn="just">
              <a:lnSpc>
                <a:spcPct val="150000"/>
              </a:lnSpc>
            </a:pPr>
            <a:r>
              <a:rPr lang="en-US" sz="1600" dirty="0">
                <a:latin typeface="Times New Roman" panose="02020603050405020304" pitchFamily="18" charset="0"/>
                <a:cs typeface="Times New Roman" panose="02020603050405020304" pitchFamily="18" charset="0"/>
              </a:rPr>
              <a:t>The development of this technology is useful for the rural area peoples which changes their lifestyle into a new level.</a:t>
            </a:r>
          </a:p>
          <a:p>
            <a:pPr algn="just">
              <a:lnSpc>
                <a:spcPct val="150000"/>
              </a:lnSpc>
            </a:pPr>
            <a:r>
              <a:rPr lang="en-US" sz="1600" dirty="0">
                <a:latin typeface="Times New Roman" panose="02020603050405020304" pitchFamily="18" charset="0"/>
                <a:cs typeface="Times New Roman" panose="02020603050405020304" pitchFamily="18" charset="0"/>
              </a:rPr>
              <a:t>Patient have an any abnormalities in the health conditions can be known directly and are informed to the particular person through via internet.</a:t>
            </a:r>
          </a:p>
          <a:p>
            <a:pPr algn="just">
              <a:lnSpc>
                <a:spcPct val="150000"/>
              </a:lnSpc>
            </a:pPr>
            <a:r>
              <a:rPr lang="en-US" sz="1600" dirty="0">
                <a:latin typeface="Times New Roman" panose="02020603050405020304" pitchFamily="18" charset="0"/>
                <a:cs typeface="Times New Roman" panose="02020603050405020304" pitchFamily="18" charset="0"/>
              </a:rPr>
              <a:t>The objective of developing monitoring systems is to reduce health care costs by reducing physician office visits, hospitalizations, and diagnostic testing procedure.</a:t>
            </a:r>
          </a:p>
          <a:p>
            <a:pPr algn="just">
              <a:lnSpc>
                <a:spcPct val="150000"/>
              </a:lnSpc>
            </a:pPr>
            <a:endParaRPr lang="en-US" sz="1600" dirty="0"/>
          </a:p>
          <a:p>
            <a:pPr algn="just">
              <a:lnSpc>
                <a:spcPct val="150000"/>
              </a:lnSpc>
            </a:pPr>
            <a:endParaRPr lang="en-US" sz="1600" dirty="0"/>
          </a:p>
          <a:p>
            <a:pPr>
              <a:lnSpc>
                <a:spcPct val="150000"/>
              </a:lnSpc>
            </a:pPr>
            <a:endParaRPr lang="en-US" sz="1600" dirty="0"/>
          </a:p>
          <a:p>
            <a:pPr marL="0" indent="0">
              <a:lnSpc>
                <a:spcPct val="150000"/>
              </a:lnSpc>
              <a:buNone/>
            </a:pPr>
            <a:endParaRPr lang="en-US" sz="16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a:latin typeface="Times New Roman" panose="02020603050405020304" pitchFamily="18" charset="0"/>
                <a:cs typeface="Times New Roman" panose="02020603050405020304" pitchFamily="18" charset="0"/>
              </a:rPr>
              <a:t>FUTURE ENHANCEMENT</a:t>
            </a:r>
          </a:p>
        </p:txBody>
      </p:sp>
      <p:sp>
        <p:nvSpPr>
          <p:cNvPr id="3" name="Content Placeholder 2"/>
          <p:cNvSpPr>
            <a:spLocks noGrp="1"/>
          </p:cNvSpPr>
          <p:nvPr>
            <p:ph idx="1"/>
          </p:nvPr>
        </p:nvSpPr>
        <p:spPr/>
        <p:txBody>
          <a:bodyPr>
            <a:normAutofit/>
          </a:bodyPr>
          <a:lstStyle/>
          <a:p>
            <a:pPr algn="just">
              <a:lnSpc>
                <a:spcPct val="150000"/>
              </a:lnSpc>
            </a:pPr>
            <a:r>
              <a:rPr lang="en-US" sz="1600" dirty="0">
                <a:latin typeface="Times New Roman" panose="02020603050405020304" pitchFamily="18" charset="0"/>
                <a:cs typeface="Times New Roman" panose="02020603050405020304" pitchFamily="18" charset="0"/>
              </a:rPr>
              <a:t>Mainly focused on of rural healthcare monitoring system through wireless communication using cloud computing  technology with machine learning platform which could be utilized for the ease of monitoring health parameters in telemedicine sector. </a:t>
            </a:r>
          </a:p>
          <a:p>
            <a:pPr algn="just">
              <a:lnSpc>
                <a:spcPct val="150000"/>
              </a:lnSpc>
            </a:pPr>
            <a:r>
              <a:rPr lang="en-US" sz="1600" dirty="0">
                <a:latin typeface="Times New Roman" panose="02020603050405020304" pitchFamily="18" charset="0"/>
                <a:cs typeface="Times New Roman" panose="02020603050405020304" pitchFamily="18" charset="0"/>
              </a:rPr>
              <a:t>The future work of the system is to make a single module like a wearable gloves is testing of the speed of the sensor to measure and sending data’s to web server.</a:t>
            </a: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b="1">
                <a:latin typeface="Times New Roman" panose="02020603050405020304" pitchFamily="18" charset="0"/>
                <a:cs typeface="Times New Roman" panose="02020603050405020304" pitchFamily="18" charset="0"/>
              </a:rPr>
              <a:t>AT CONFERENCE</a:t>
            </a:r>
          </a:p>
        </p:txBody>
      </p:sp>
      <p:pic>
        <p:nvPicPr>
          <p:cNvPr id="4" name="Content Placeholder 3" descr="IMG_20200319_185945"/>
          <p:cNvPicPr>
            <a:picLocks noGrp="1" noChangeAspect="1"/>
          </p:cNvPicPr>
          <p:nvPr>
            <p:ph idx="1"/>
          </p:nvPr>
        </p:nvPicPr>
        <p:blipFill>
          <a:blip r:embed="rId2"/>
          <a:stretch>
            <a:fillRect/>
          </a:stretch>
        </p:blipFill>
        <p:spPr>
          <a:xfrm>
            <a:off x="1764665" y="1600200"/>
            <a:ext cx="5613400" cy="452628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b="1">
                <a:latin typeface="Times New Roman" panose="02020603050405020304" pitchFamily="18" charset="0"/>
                <a:cs typeface="Times New Roman" panose="02020603050405020304" pitchFamily="18" charset="0"/>
              </a:rPr>
              <a:t>CONFERENCE DETAILS</a:t>
            </a:r>
          </a:p>
        </p:txBody>
      </p:sp>
      <p:sp>
        <p:nvSpPr>
          <p:cNvPr id="3" name="Content Placeholder 2"/>
          <p:cNvSpPr>
            <a:spLocks noGrp="1"/>
          </p:cNvSpPr>
          <p:nvPr>
            <p:ph idx="1"/>
          </p:nvPr>
        </p:nvSpPr>
        <p:spPr/>
        <p:txBody>
          <a:bodyPr/>
          <a:lstStyle/>
          <a:p>
            <a:pPr>
              <a:lnSpc>
                <a:spcPct val="100000"/>
              </a:lnSpc>
              <a:buFont typeface="Wingdings" panose="05000000000000000000" charset="0"/>
              <a:buChar char="Ø"/>
            </a:pPr>
            <a:r>
              <a:rPr lang="en-US" sz="1600">
                <a:latin typeface="Times New Roman" panose="02020603050405020304" pitchFamily="18" charset="0"/>
                <a:cs typeface="Times New Roman" panose="02020603050405020304" pitchFamily="18" charset="0"/>
              </a:rPr>
              <a:t>Our project entitled “Rural healthcare monitoring system through wireless communication </a:t>
            </a:r>
          </a:p>
          <a:p>
            <a:pPr marL="0" indent="0">
              <a:lnSpc>
                <a:spcPct val="100000"/>
              </a:lnSpc>
              <a:buFont typeface="Wingdings" panose="05000000000000000000" charset="0"/>
              <a:buNone/>
            </a:pPr>
            <a:r>
              <a:rPr lang="en-US" sz="1600">
                <a:latin typeface="Times New Roman" panose="02020603050405020304" pitchFamily="18" charset="0"/>
                <a:cs typeface="Times New Roman" panose="02020603050405020304" pitchFamily="18" charset="0"/>
              </a:rPr>
              <a:t>       using cloud computing technology with machine learning platform” was present the Fourth </a:t>
            </a:r>
          </a:p>
          <a:p>
            <a:pPr marL="0" indent="0">
              <a:lnSpc>
                <a:spcPct val="100000"/>
              </a:lnSpc>
              <a:buFont typeface="Wingdings" panose="05000000000000000000" charset="0"/>
              <a:buNone/>
            </a:pPr>
            <a:r>
              <a:rPr lang="en-US" sz="1600">
                <a:latin typeface="Times New Roman" panose="02020603050405020304" pitchFamily="18" charset="0"/>
                <a:cs typeface="Times New Roman" panose="02020603050405020304" pitchFamily="18" charset="0"/>
              </a:rPr>
              <a:t>       International Conference on Computing Information Electronics and Electrical Engineering </a:t>
            </a:r>
          </a:p>
          <a:p>
            <a:pPr marL="0" indent="0">
              <a:lnSpc>
                <a:spcPct val="100000"/>
              </a:lnSpc>
              <a:buFont typeface="Wingdings" panose="05000000000000000000" charset="0"/>
              <a:buNone/>
            </a:pPr>
            <a:r>
              <a:rPr lang="en-US" sz="1600">
                <a:latin typeface="Times New Roman" panose="02020603050405020304" pitchFamily="18" charset="0"/>
                <a:cs typeface="Times New Roman" panose="02020603050405020304" pitchFamily="18" charset="0"/>
              </a:rPr>
              <a:t>       (ICCIEEE-2020) on 21 February at Idhaya Engineering College for Women, Chinnasalem, </a:t>
            </a:r>
          </a:p>
          <a:p>
            <a:pPr marL="0" indent="0">
              <a:lnSpc>
                <a:spcPct val="100000"/>
              </a:lnSpc>
              <a:buFont typeface="Wingdings" panose="05000000000000000000" charset="0"/>
              <a:buNone/>
            </a:pPr>
            <a:r>
              <a:rPr lang="en-US" sz="1600">
                <a:latin typeface="Times New Roman" panose="02020603050405020304" pitchFamily="18" charset="0"/>
                <a:cs typeface="Times New Roman" panose="02020603050405020304" pitchFamily="18" charset="0"/>
              </a:rPr>
              <a:t>       Tamilnadu, India.</a:t>
            </a:r>
          </a:p>
          <a:p>
            <a:pPr marL="0" indent="0">
              <a:lnSpc>
                <a:spcPct val="100000"/>
              </a:lnSpc>
              <a:buFont typeface="Wingdings" panose="05000000000000000000" charset="0"/>
              <a:buNone/>
            </a:pPr>
            <a:endParaRPr lang="en-US" sz="1600">
              <a:latin typeface="Times New Roman" panose="02020603050405020304" pitchFamily="18" charset="0"/>
              <a:cs typeface="Times New Roman" panose="02020603050405020304" pitchFamily="18" charset="0"/>
            </a:endParaRPr>
          </a:p>
        </p:txBody>
      </p:sp>
      <p:pic>
        <p:nvPicPr>
          <p:cNvPr id="6147" name="Picture 3" descr="C:\Users\SIVA\Contacts\Desktop\PICTURES OF THE PROJECT\New Doc 2020-02-27 18.00.14_1(2).jpg"/>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873760" y="3399790"/>
            <a:ext cx="3434715" cy="2427605"/>
          </a:xfrm>
          <a:prstGeom prst="rect">
            <a:avLst/>
          </a:prstGeom>
          <a:noFill/>
        </p:spPr>
      </p:pic>
      <p:pic>
        <p:nvPicPr>
          <p:cNvPr id="6146" name="Picture 2" descr="C:\Users\SIVA\Contacts\Desktop\PICTURES OF THE PROJECT\New Doc 2020-02-27 18.00.14_3.jpg"/>
          <p:cNvPicPr>
            <a:picLocks noGrp="1"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4805680" y="3400425"/>
            <a:ext cx="3418205" cy="2426970"/>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C:\Users\SIVA\Contacts\Desktop\PICTURES OF THE PROJECT\New Doc 2020-02-27 18.00.14_2.jp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873125" y="2094865"/>
            <a:ext cx="3435350" cy="2426970"/>
          </a:xfrm>
          <a:prstGeom prst="rect">
            <a:avLst/>
          </a:prstGeom>
          <a:noFill/>
        </p:spPr>
      </p:pic>
      <p:pic>
        <p:nvPicPr>
          <p:cNvPr id="7" name="Picture 2" descr="C:\Users\SIVA\Contacts\Desktop\PICTURES OF THE PROJECT\IMG-20200227-WA0025.jp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729480" y="2094865"/>
            <a:ext cx="3434080" cy="2452370"/>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9772933">
            <a:off x="457200" y="1828800"/>
            <a:ext cx="8229600" cy="2895600"/>
          </a:xfrm>
        </p:spPr>
        <p:txBody>
          <a:bodyPr/>
          <a:lstStyle/>
          <a:p>
            <a:r>
              <a:rPr lang="en-US" b="1" dirty="0">
                <a:latin typeface="Times New Roman" panose="02020603050405020304" pitchFamily="18" charset="0"/>
                <a:cs typeface="Times New Roman" panose="02020603050405020304" pitchFamily="18" charset="0"/>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pPr algn="l"/>
            <a:r>
              <a:rPr lang="en-US" sz="2000" b="1" dirty="0">
                <a:latin typeface="Times New Roman" panose="02020603050405020304" pitchFamily="18" charset="0"/>
                <a:cs typeface="Times New Roman" panose="02020603050405020304" pitchFamily="18" charset="0"/>
              </a:rPr>
              <a:t>			         OBJECTIVE</a:t>
            </a:r>
            <a:endParaRPr lang="en-US" sz="2000" dirty="0"/>
          </a:p>
        </p:txBody>
      </p:sp>
      <p:sp>
        <p:nvSpPr>
          <p:cNvPr id="3" name="Content Placeholder 2"/>
          <p:cNvSpPr>
            <a:spLocks noGrp="1"/>
          </p:cNvSpPr>
          <p:nvPr>
            <p:ph idx="1"/>
          </p:nvPr>
        </p:nvSpPr>
        <p:spPr>
          <a:xfrm>
            <a:off x="457200" y="990600"/>
            <a:ext cx="8229600" cy="5135563"/>
          </a:xfrm>
        </p:spPr>
        <p:txBody>
          <a:bodyPr>
            <a:normAutofit/>
          </a:bodyPr>
          <a:lstStyle/>
          <a:p>
            <a:pPr algn="just">
              <a:lnSpc>
                <a:spcPct val="150000"/>
              </a:lnSpc>
            </a:pPr>
            <a:r>
              <a:rPr lang="en-US" sz="1600" dirty="0">
                <a:solidFill>
                  <a:prstClr val="black"/>
                </a:solidFill>
                <a:latin typeface="Times New Roman" panose="02020603050405020304" pitchFamily="18" charset="0"/>
                <a:cs typeface="Times New Roman" panose="02020603050405020304" pitchFamily="18" charset="0"/>
              </a:rPr>
              <a:t>To provide healthcare to the rural area people and bring awareness by using machine learning platform. </a:t>
            </a:r>
          </a:p>
          <a:p>
            <a:pPr marL="0" indent="0" algn="just">
              <a:lnSpc>
                <a:spcPct val="150000"/>
              </a:lnSpc>
              <a:buNone/>
            </a:pPr>
            <a:r>
              <a:rPr lang="en-US" sz="1600" b="1" dirty="0">
                <a:solidFill>
                  <a:prstClr val="black"/>
                </a:solidFill>
                <a:latin typeface="Times New Roman" panose="02020603050405020304" pitchFamily="18" charset="0"/>
                <a:cs typeface="Times New Roman" panose="02020603050405020304" pitchFamily="18" charset="0"/>
              </a:rPr>
              <a:t>VISION </a:t>
            </a:r>
          </a:p>
          <a:p>
            <a:pPr algn="just">
              <a:lnSpc>
                <a:spcPct val="150000"/>
              </a:lnSpc>
            </a:pPr>
            <a:r>
              <a:rPr lang="en-US" sz="1600" dirty="0">
                <a:solidFill>
                  <a:prstClr val="black"/>
                </a:solidFill>
                <a:latin typeface="Times New Roman" panose="02020603050405020304" pitchFamily="18" charset="0"/>
                <a:cs typeface="Times New Roman" panose="02020603050405020304" pitchFamily="18" charset="0"/>
              </a:rPr>
              <a:t>To enrich the living hood and standardized  life in the rural region.</a:t>
            </a:r>
            <a:endParaRPr lang="en-US" sz="1600" b="1" dirty="0">
              <a:solidFill>
                <a:prstClr val="black"/>
              </a:solidFill>
              <a:latin typeface="Times New Roman" panose="02020603050405020304" pitchFamily="18" charset="0"/>
              <a:cs typeface="Times New Roman" panose="02020603050405020304" pitchFamily="18" charset="0"/>
            </a:endParaRPr>
          </a:p>
          <a:p>
            <a:pPr marL="0" indent="0" algn="just">
              <a:lnSpc>
                <a:spcPct val="150000"/>
              </a:lnSpc>
              <a:buNone/>
            </a:pPr>
            <a:r>
              <a:rPr lang="en-US" sz="1600" b="1" dirty="0">
                <a:solidFill>
                  <a:prstClr val="black"/>
                </a:solidFill>
                <a:latin typeface="Times New Roman" panose="02020603050405020304" pitchFamily="18" charset="0"/>
                <a:cs typeface="Times New Roman" panose="02020603050405020304" pitchFamily="18" charset="0"/>
              </a:rPr>
              <a:t>MISSION </a:t>
            </a:r>
          </a:p>
          <a:p>
            <a:pPr algn="just">
              <a:lnSpc>
                <a:spcPct val="150000"/>
              </a:lnSpc>
            </a:pPr>
            <a:r>
              <a:rPr lang="en-US" sz="1600" dirty="0">
                <a:solidFill>
                  <a:prstClr val="black"/>
                </a:solidFill>
                <a:latin typeface="Times New Roman" panose="02020603050405020304" pitchFamily="18" charset="0"/>
                <a:cs typeface="Times New Roman" panose="02020603050405020304" pitchFamily="18" charset="0"/>
              </a:rPr>
              <a:t>To create awareness and measure the various health parameters of the rural area peoples by using five different sensors.</a:t>
            </a:r>
          </a:p>
          <a:p>
            <a:pPr algn="just">
              <a:lnSpc>
                <a:spcPct val="150000"/>
              </a:lnSpc>
            </a:pPr>
            <a:endParaRPr lang="en-US" sz="1600" dirty="0">
              <a:solidFill>
                <a:prstClr val="black"/>
              </a:solidFill>
              <a:latin typeface="Times New Roman" panose="02020603050405020304" pitchFamily="18" charset="0"/>
              <a:cs typeface="Times New Roman" panose="02020603050405020304" pitchFamily="18" charset="0"/>
            </a:endParaRPr>
          </a:p>
          <a:p>
            <a:pPr marL="0" indent="0">
              <a:lnSpc>
                <a:spcPct val="150000"/>
              </a:lnSpc>
              <a:buNone/>
            </a:pPr>
            <a:endParaRPr lang="en-US" sz="1600" dirty="0">
              <a:solidFill>
                <a:prstClr val="black"/>
              </a:solidFill>
              <a:latin typeface="Times New Roman" panose="02020603050405020304" pitchFamily="18" charset="0"/>
              <a:cs typeface="Times New Roman" panose="02020603050405020304" pitchFamily="18" charset="0"/>
            </a:endParaRPr>
          </a:p>
          <a:p>
            <a:pPr marL="0" indent="0">
              <a:lnSpc>
                <a:spcPct val="150000"/>
              </a:lnSpc>
              <a:buNone/>
            </a:pPr>
            <a:endParaRPr lang="en-US" sz="1600" dirty="0">
              <a:latin typeface="Times New Roman" panose="02020603050405020304" pitchFamily="18" charset="0"/>
              <a:cs typeface="Times New Roman" panose="02020603050405020304" pitchFamily="18" charset="0"/>
            </a:endParaRPr>
          </a:p>
          <a:p>
            <a:pPr marL="0" indent="0">
              <a:lnSpc>
                <a:spcPct val="150000"/>
              </a:lnSpc>
              <a:buNone/>
            </a:pPr>
            <a:endParaRPr lang="en-US" sz="1600" dirty="0"/>
          </a:p>
          <a:p>
            <a:pPr>
              <a:lnSpc>
                <a:spcPct val="150000"/>
              </a:lnSpc>
            </a:pP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pPr algn="l"/>
            <a:r>
              <a:rPr lang="en-US" sz="2000" b="1" dirty="0">
                <a:latin typeface="Times New Roman" panose="02020603050405020304" pitchFamily="18" charset="0"/>
                <a:cs typeface="Times New Roman" panose="02020603050405020304" pitchFamily="18" charset="0"/>
              </a:rPr>
              <a:t>		         THE PROBLEM ADDRESSED</a:t>
            </a:r>
            <a:endParaRPr lang="en-US" sz="2000" dirty="0"/>
          </a:p>
        </p:txBody>
      </p:sp>
      <p:sp>
        <p:nvSpPr>
          <p:cNvPr id="3" name="Content Placeholder 2"/>
          <p:cNvSpPr>
            <a:spLocks noGrp="1"/>
          </p:cNvSpPr>
          <p:nvPr>
            <p:ph idx="1"/>
          </p:nvPr>
        </p:nvSpPr>
        <p:spPr>
          <a:xfrm>
            <a:off x="457200" y="1219200"/>
            <a:ext cx="8229600" cy="4906963"/>
          </a:xfrm>
        </p:spPr>
        <p:txBody>
          <a:bodyPr>
            <a:normAutofit/>
          </a:bodyPr>
          <a:lstStyle/>
          <a:p>
            <a:pPr algn="just">
              <a:lnSpc>
                <a:spcPct val="150000"/>
              </a:lnSpc>
            </a:pPr>
            <a:r>
              <a:rPr lang="en-US" sz="1600" dirty="0">
                <a:latin typeface="Times New Roman" panose="02020603050405020304" pitchFamily="18" charset="0"/>
                <a:cs typeface="Times New Roman" panose="02020603050405020304" pitchFamily="18" charset="0"/>
              </a:rPr>
              <a:t>Due to lack of awareness and lack of education in rural areas, people those who are living here are facing many health issues in daily  life.  </a:t>
            </a:r>
          </a:p>
          <a:p>
            <a:pPr algn="just">
              <a:lnSpc>
                <a:spcPct val="150000"/>
              </a:lnSpc>
            </a:pPr>
            <a:r>
              <a:rPr lang="en-US" sz="1600" dirty="0">
                <a:latin typeface="Times New Roman" panose="02020603050405020304" pitchFamily="18" charset="0"/>
                <a:cs typeface="Times New Roman" panose="02020603050405020304" pitchFamily="18" charset="0"/>
              </a:rPr>
              <a:t>By implementing this technology,  we monitor the five health parameters of the patients.</a:t>
            </a:r>
          </a:p>
          <a:p>
            <a:pPr algn="just">
              <a:lnSpc>
                <a:spcPct val="150000"/>
              </a:lnSpc>
            </a:pPr>
            <a:r>
              <a:rPr lang="en-US" sz="1600" dirty="0">
                <a:latin typeface="Times New Roman" panose="02020603050405020304" pitchFamily="18" charset="0"/>
                <a:cs typeface="Times New Roman" panose="02020603050405020304" pitchFamily="18" charset="0"/>
              </a:rPr>
              <a:t>Mainly this technique is  used  for  the maintenance  of the healthcare of the patients and for the earlier detection of the diseases. </a:t>
            </a:r>
          </a:p>
          <a:p>
            <a:pPr algn="just">
              <a:lnSpc>
                <a:spcPct val="150000"/>
              </a:lnSpc>
            </a:pPr>
            <a:r>
              <a:rPr lang="en-US" sz="1600" dirty="0">
                <a:latin typeface="Times New Roman" panose="02020603050405020304" pitchFamily="18" charset="0"/>
                <a:cs typeface="Times New Roman" panose="02020603050405020304" pitchFamily="18" charset="0"/>
              </a:rPr>
              <a:t>In the existing system they have used  Raspberry pi  which was high cost so that we have used  the Arduino Uno which is low cost.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pPr algn="l"/>
            <a:r>
              <a:rPr lang="en-US" sz="2000" b="1" dirty="0">
                <a:latin typeface="Times New Roman" panose="02020603050405020304" pitchFamily="18" charset="0"/>
                <a:cs typeface="Times New Roman" panose="02020603050405020304" pitchFamily="18" charset="0"/>
              </a:rPr>
              <a:t>		   METHODOLOGY / TOOLS USED</a:t>
            </a:r>
            <a:endParaRPr lang="en-US" sz="2000" dirty="0"/>
          </a:p>
        </p:txBody>
      </p:sp>
      <p:sp>
        <p:nvSpPr>
          <p:cNvPr id="3" name="Content Placeholder 2"/>
          <p:cNvSpPr>
            <a:spLocks noGrp="1"/>
          </p:cNvSpPr>
          <p:nvPr>
            <p:ph idx="1"/>
          </p:nvPr>
        </p:nvSpPr>
        <p:spPr>
          <a:xfrm>
            <a:off x="457200" y="1066800"/>
            <a:ext cx="8229600" cy="5059363"/>
          </a:xfrm>
        </p:spPr>
        <p:txBody>
          <a:bodyPr>
            <a:normAutofit/>
          </a:bodyPr>
          <a:lstStyle/>
          <a:p>
            <a:pPr lvl="1" algn="just">
              <a:lnSpc>
                <a:spcPct val="150000"/>
              </a:lnSpc>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In wireless communication, radio waves  are used to transfer  the bio signals from  rural areas  into the cloud server for analyzing the patient parameters .</a:t>
            </a:r>
          </a:p>
          <a:p>
            <a:pPr lvl="1" algn="just">
              <a:lnSpc>
                <a:spcPct val="150000"/>
              </a:lnSpc>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Cloud computing is the on-demand availability of computer system resources, especially data storage and computing power, without direct active management by the user.</a:t>
            </a:r>
          </a:p>
          <a:p>
            <a:pPr lvl="1" algn="just">
              <a:lnSpc>
                <a:spcPct val="150000"/>
              </a:lnSpc>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Machine learning focuses on the development of computer programs that can access data and use it learn for themselves. </a:t>
            </a:r>
          </a:p>
          <a:p>
            <a:pPr marL="457200" lvl="1" indent="0" algn="just">
              <a:lnSpc>
                <a:spcPct val="150000"/>
              </a:lnSpc>
              <a:buNone/>
            </a:pPr>
            <a:r>
              <a:rPr lang="en-US" sz="1600" b="1" dirty="0">
                <a:latin typeface="Times New Roman" panose="02020603050405020304" pitchFamily="18" charset="0"/>
                <a:cs typeface="Times New Roman" panose="02020603050405020304" pitchFamily="18" charset="0"/>
              </a:rPr>
              <a:t>TOOLS</a:t>
            </a:r>
            <a:endParaRPr lang="en-US" sz="1600" dirty="0">
              <a:latin typeface="Times New Roman" panose="02020603050405020304" pitchFamily="18" charset="0"/>
              <a:cs typeface="Times New Roman" panose="02020603050405020304" pitchFamily="18" charset="0"/>
            </a:endParaRPr>
          </a:p>
          <a:p>
            <a:pPr lvl="1" algn="just">
              <a:lnSpc>
                <a:spcPct val="150000"/>
              </a:lnSpc>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Heartbeat sensor</a:t>
            </a:r>
          </a:p>
          <a:p>
            <a:pPr lvl="1" algn="just">
              <a:lnSpc>
                <a:spcPct val="150000"/>
              </a:lnSpc>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Pressure sensor</a:t>
            </a:r>
          </a:p>
          <a:p>
            <a:pPr lvl="1" algn="just">
              <a:lnSpc>
                <a:spcPct val="150000"/>
              </a:lnSpc>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Temperature sensor</a:t>
            </a:r>
          </a:p>
          <a:p>
            <a:pPr lvl="1" algn="just">
              <a:lnSpc>
                <a:spcPct val="150000"/>
              </a:lnSpc>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Oxygen  sensor</a:t>
            </a:r>
          </a:p>
          <a:p>
            <a:pPr lvl="1" algn="just">
              <a:lnSpc>
                <a:spcPct val="150000"/>
              </a:lnSpc>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Accelerometer sensor</a:t>
            </a:r>
          </a:p>
          <a:p>
            <a:pPr marL="457200" lvl="1"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457200" lvl="1" indent="0">
              <a:lnSpc>
                <a:spcPct val="150000"/>
              </a:lnSpc>
              <a:buNone/>
            </a:pP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normAutofit/>
          </a:bodyPr>
          <a:lstStyle/>
          <a:p>
            <a:pPr algn="l"/>
            <a:r>
              <a:rPr lang="en-US" sz="2000" b="1" dirty="0">
                <a:latin typeface="Times New Roman" panose="02020603050405020304" pitchFamily="18" charset="0"/>
                <a:cs typeface="Times New Roman" panose="02020603050405020304" pitchFamily="18" charset="0"/>
              </a:rPr>
              <a:t>		              COMPANY HISTORY</a:t>
            </a:r>
          </a:p>
        </p:txBody>
      </p:sp>
      <p:sp>
        <p:nvSpPr>
          <p:cNvPr id="3" name="Content Placeholder 2"/>
          <p:cNvSpPr>
            <a:spLocks noGrp="1"/>
          </p:cNvSpPr>
          <p:nvPr>
            <p:ph idx="1"/>
          </p:nvPr>
        </p:nvSpPr>
        <p:spPr>
          <a:xfrm>
            <a:off x="457200" y="990600"/>
            <a:ext cx="8229600" cy="5334001"/>
          </a:xfrm>
        </p:spPr>
        <p:txBody>
          <a:bodyPr>
            <a:noAutofit/>
          </a:bodyPr>
          <a:lstStyle/>
          <a:p>
            <a:pPr marL="0" indent="0" algn="just">
              <a:lnSpc>
                <a:spcPct val="150000"/>
              </a:lnSpc>
              <a:buNone/>
            </a:pPr>
            <a:r>
              <a:rPr lang="en-US" sz="1600" b="1" dirty="0">
                <a:latin typeface="Times New Roman" panose="02020603050405020304" pitchFamily="18" charset="0"/>
                <a:cs typeface="Times New Roman" panose="02020603050405020304" pitchFamily="18" charset="0"/>
              </a:rPr>
              <a:t>Company Name</a:t>
            </a:r>
            <a:r>
              <a:rPr lang="en-US" sz="1600" dirty="0">
                <a:latin typeface="Times New Roman" panose="02020603050405020304" pitchFamily="18" charset="0"/>
                <a:cs typeface="Times New Roman" panose="02020603050405020304" pitchFamily="18" charset="0"/>
              </a:rPr>
              <a:t>: BIOPLUS MEDICAL SYSTEMS, Trichy. </a:t>
            </a:r>
          </a:p>
          <a:p>
            <a:pPr marL="0" indent="0" algn="just">
              <a:lnSpc>
                <a:spcPct val="150000"/>
              </a:lnSpc>
              <a:buNone/>
            </a:pPr>
            <a:r>
              <a:rPr lang="en-US" sz="1600" dirty="0">
                <a:latin typeface="Times New Roman" panose="02020603050405020304" pitchFamily="18" charset="0"/>
                <a:cs typeface="Times New Roman" panose="02020603050405020304" pitchFamily="18" charset="0"/>
              </a:rPr>
              <a:t> The company was started at 2014.</a:t>
            </a:r>
          </a:p>
          <a:p>
            <a:pPr algn="just">
              <a:lnSpc>
                <a:spcPct val="150000"/>
              </a:lnSpc>
            </a:pP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Bioplus is a leading distributing  and service providing company for biomedical instrumentation and for diagnostic and therapeutic equipment's.  </a:t>
            </a:r>
          </a:p>
          <a:p>
            <a:pPr marL="0" indent="0" algn="just">
              <a:lnSpc>
                <a:spcPct val="150000"/>
              </a:lnSpc>
              <a:buNone/>
            </a:pPr>
            <a:r>
              <a:rPr lang="en-US" sz="1600" dirty="0">
                <a:latin typeface="Times New Roman" panose="02020603050405020304" pitchFamily="18" charset="0"/>
                <a:cs typeface="Times New Roman" panose="02020603050405020304" pitchFamily="18" charset="0"/>
              </a:rPr>
              <a:t>Products distributed by the BIOPLUS MEDICAL SYSTEMS:</a:t>
            </a:r>
          </a:p>
          <a:p>
            <a:pPr algn="just">
              <a:lnSpc>
                <a:spcPct val="150000"/>
              </a:lnSpc>
            </a:pPr>
            <a:r>
              <a:rPr lang="en-US" sz="1600" dirty="0">
                <a:latin typeface="Times New Roman" panose="02020603050405020304" pitchFamily="18" charset="0"/>
                <a:cs typeface="Times New Roman" panose="02020603050405020304" pitchFamily="18" charset="0"/>
              </a:rPr>
              <a:t>Auto hematology analyzer.</a:t>
            </a:r>
          </a:p>
          <a:p>
            <a:pPr algn="just">
              <a:lnSpc>
                <a:spcPct val="150000"/>
              </a:lnSpc>
            </a:pPr>
            <a:r>
              <a:rPr lang="en-US" sz="1600" dirty="0">
                <a:latin typeface="Times New Roman" panose="02020603050405020304" pitchFamily="18" charset="0"/>
                <a:cs typeface="Times New Roman" panose="02020603050405020304" pitchFamily="18" charset="0"/>
              </a:rPr>
              <a:t>Heart rate monitor.</a:t>
            </a:r>
          </a:p>
          <a:p>
            <a:pPr algn="just">
              <a:lnSpc>
                <a:spcPct val="150000"/>
              </a:lnSpc>
            </a:pPr>
            <a:r>
              <a:rPr lang="en-US" sz="1600" dirty="0">
                <a:latin typeface="Times New Roman" panose="02020603050405020304" pitchFamily="18" charset="0"/>
                <a:cs typeface="Times New Roman" panose="02020603050405020304" pitchFamily="18" charset="0"/>
              </a:rPr>
              <a:t>Blood test monitor.</a:t>
            </a:r>
          </a:p>
          <a:p>
            <a:pPr algn="just">
              <a:lnSpc>
                <a:spcPct val="150000"/>
              </a:lnSpc>
            </a:pPr>
            <a:r>
              <a:rPr lang="en-US" sz="1600" dirty="0">
                <a:latin typeface="Times New Roman" panose="02020603050405020304" pitchFamily="18" charset="0"/>
                <a:cs typeface="Times New Roman" panose="02020603050405020304" pitchFamily="18" charset="0"/>
              </a:rPr>
              <a:t>Blood bank centrifuges.</a:t>
            </a:r>
          </a:p>
          <a:p>
            <a:pPr algn="just">
              <a:lnSpc>
                <a:spcPct val="150000"/>
              </a:lnSpc>
            </a:pPr>
            <a:endParaRPr lang="en-US" sz="1600" dirty="0">
              <a:latin typeface="Times New Roman" panose="02020603050405020304" pitchFamily="18" charset="0"/>
              <a:cs typeface="Times New Roman" panose="02020603050405020304" pitchFamily="18" charset="0"/>
            </a:endParaRPr>
          </a:p>
          <a:p>
            <a:pPr algn="just">
              <a:lnSpc>
                <a:spcPct val="150000"/>
              </a:lnSpc>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r>
              <a:rPr lang="en-US" sz="1600" dirty="0">
                <a:latin typeface="Times New Roman" panose="02020603050405020304" pitchFamily="18" charset="0"/>
                <a:cs typeface="Times New Roman" panose="02020603050405020304" pitchFamily="18" charset="0"/>
              </a:rPr>
              <a:t> </a:t>
            </a:r>
          </a:p>
          <a:p>
            <a:pPr algn="just"/>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68362"/>
          </a:xfrm>
        </p:spPr>
        <p:txBody>
          <a:bodyPr>
            <a:normAutofit/>
          </a:bodyPr>
          <a:lstStyle/>
          <a:p>
            <a:r>
              <a:rPr lang="en-US" sz="2000" b="1" dirty="0">
                <a:latin typeface="Times New Roman" panose="02020603050405020304" pitchFamily="18" charset="0"/>
                <a:cs typeface="Times New Roman" panose="02020603050405020304" pitchFamily="18" charset="0"/>
              </a:rPr>
              <a:t>BIOPLUS MEDICAL SYSTEMS</a:t>
            </a:r>
          </a:p>
        </p:txBody>
      </p:sp>
      <p:sp>
        <p:nvSpPr>
          <p:cNvPr id="3" name="Content Placeholder 2"/>
          <p:cNvSpPr>
            <a:spLocks noGrp="1"/>
          </p:cNvSpPr>
          <p:nvPr>
            <p:ph idx="1"/>
          </p:nvPr>
        </p:nvSpPr>
        <p:spPr>
          <a:xfrm>
            <a:off x="457200" y="1219200"/>
            <a:ext cx="8229600" cy="4906963"/>
          </a:xfrm>
        </p:spPr>
        <p:txBody>
          <a:bodyPr>
            <a:normAutofit/>
          </a:bodyPr>
          <a:lstStyle/>
          <a:p>
            <a:pPr marL="0" indent="0">
              <a:lnSpc>
                <a:spcPct val="150000"/>
              </a:lnSpc>
              <a:buNone/>
            </a:pPr>
            <a:r>
              <a:rPr lang="en-US" sz="1600" b="1" dirty="0">
                <a:latin typeface="Times New Roman" panose="02020603050405020304" pitchFamily="18" charset="0"/>
                <a:cs typeface="Times New Roman" panose="02020603050405020304" pitchFamily="18" charset="0"/>
              </a:rPr>
              <a:t>NO OF EMPLOYEES WORKING:	</a:t>
            </a:r>
          </a:p>
          <a:p>
            <a:pPr marL="0" indent="0">
              <a:lnSpc>
                <a:spcPct val="150000"/>
              </a:lnSpc>
              <a:buNone/>
            </a:pPr>
            <a:r>
              <a:rPr lang="en-US" sz="16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8 Employees are working in </a:t>
            </a:r>
            <a:r>
              <a:rPr lang="en-US" sz="2000" dirty="0" err="1">
                <a:latin typeface="Times New Roman" panose="02020603050405020304" pitchFamily="18" charset="0"/>
                <a:cs typeface="Times New Roman" panose="02020603050405020304" pitchFamily="18" charset="0"/>
              </a:rPr>
              <a:t>Bioplus</a:t>
            </a:r>
            <a:r>
              <a:rPr lang="en-US" sz="2000" dirty="0">
                <a:latin typeface="Times New Roman" panose="02020603050405020304" pitchFamily="18" charset="0"/>
                <a:cs typeface="Times New Roman" panose="02020603050405020304" pitchFamily="18" charset="0"/>
              </a:rPr>
              <a:t> medical systems. </a:t>
            </a:r>
          </a:p>
          <a:p>
            <a:pPr marL="0" indent="0">
              <a:lnSpc>
                <a:spcPct val="150000"/>
              </a:lnSpc>
              <a:buNone/>
            </a:pPr>
            <a:r>
              <a:rPr lang="en-US" sz="1600" b="1" dirty="0">
                <a:latin typeface="Times New Roman" panose="02020603050405020304" pitchFamily="18" charset="0"/>
                <a:cs typeface="Times New Roman" panose="02020603050405020304" pitchFamily="18" charset="0"/>
              </a:rPr>
              <a:t>CUSTOMER TO COMPANY:</a:t>
            </a:r>
          </a:p>
          <a:p>
            <a:pPr marL="0" indent="0">
              <a:lnSpc>
                <a:spcPct val="150000"/>
              </a:lnSpc>
              <a:buNone/>
            </a:pP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Healthcare sector, Medical equipment manufacturers, Medical and paramedical institutions.</a:t>
            </a:r>
          </a:p>
          <a:p>
            <a:pPr marL="0" indent="0">
              <a:lnSpc>
                <a:spcPct val="150000"/>
              </a:lnSpc>
              <a:buNone/>
            </a:pPr>
            <a:r>
              <a:rPr lang="en-US" sz="1600" b="1" dirty="0">
                <a:latin typeface="Times New Roman" panose="02020603050405020304" pitchFamily="18" charset="0"/>
                <a:cs typeface="Times New Roman" panose="02020603050405020304" pitchFamily="18" charset="0"/>
              </a:rPr>
              <a:t>COMPETITORS OF THE COMPANY:</a:t>
            </a:r>
          </a:p>
          <a:p>
            <a:pPr marL="0" indent="0">
              <a:lnSpc>
                <a:spcPct val="150000"/>
              </a:lnSpc>
              <a:buNone/>
            </a:pP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1. SRI VIGNESH MEDI EQUIPMENT,TRICHY.</a:t>
            </a:r>
          </a:p>
          <a:p>
            <a:pPr marL="0" indent="0">
              <a:lnSpc>
                <a:spcPct val="150000"/>
              </a:lnSpc>
              <a:buNone/>
            </a:pPr>
            <a:r>
              <a:rPr lang="en-US" sz="1600" dirty="0">
                <a:latin typeface="Times New Roman" panose="02020603050405020304" pitchFamily="18" charset="0"/>
                <a:cs typeface="Times New Roman" panose="02020603050405020304" pitchFamily="18" charset="0"/>
              </a:rPr>
              <a:t>	2. LOGIC BIO MEDICAL TECHNOLOGIES,TRICHY.</a:t>
            </a:r>
          </a:p>
          <a:p>
            <a:pPr marL="0" indent="0">
              <a:lnSpc>
                <a:spcPct val="150000"/>
              </a:lnSpc>
              <a:buNone/>
            </a:pPr>
            <a:r>
              <a:rPr lang="en-US" sz="1600" dirty="0">
                <a:latin typeface="Times New Roman" panose="02020603050405020304" pitchFamily="18" charset="0"/>
                <a:cs typeface="Times New Roman" panose="02020603050405020304" pitchFamily="18" charset="0"/>
              </a:rPr>
              <a:t>	3. UNIVERSAL DIAGNOSTICS, TRICHY.</a:t>
            </a:r>
          </a:p>
          <a:p>
            <a:pPr marL="0" indent="0">
              <a:lnSpc>
                <a:spcPct val="150000"/>
              </a:lnSpc>
              <a:buNone/>
            </a:pPr>
            <a:r>
              <a:rPr lang="en-US" sz="1600" dirty="0">
                <a:latin typeface="Times New Roman" panose="02020603050405020304" pitchFamily="18" charset="0"/>
                <a:cs typeface="Times New Roman" panose="02020603050405020304" pitchFamily="18" charset="0"/>
              </a:rPr>
              <a:t>	4. SRI RANGA SURGICALS, TRICHY.</a:t>
            </a:r>
          </a:p>
          <a:p>
            <a:pPr marL="0" indent="0">
              <a:lnSpc>
                <a:spcPct val="150000"/>
              </a:lnSpc>
              <a:buNone/>
            </a:pP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a:latin typeface="Times New Roman" panose="02020603050405020304" pitchFamily="18" charset="0"/>
                <a:cs typeface="Times New Roman" panose="02020603050405020304" pitchFamily="18" charset="0"/>
              </a:rPr>
              <a:t>INTERNSHIP CERTIFICATE</a:t>
            </a:r>
          </a:p>
        </p:txBody>
      </p:sp>
      <p:pic>
        <p:nvPicPr>
          <p:cNvPr id="5122" name="Picture 2" descr="C:\Users\SIVA\Contacts\Desktop\PICTURES OF THE PROJECT\New Doc 2020-02-27 18.00.14_6.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800600" y="1219200"/>
            <a:ext cx="3894084" cy="243840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SIVA\Contacts\Desktop\PICTURES OF THE PROJECT\New Doc 2020-02-27 18.00.14_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3886200"/>
            <a:ext cx="38100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SIVA\Contacts\Desktop\PICTURES OF THE PROJECT\New Doc 2020-02-27 18.00.14_7(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1219200"/>
            <a:ext cx="38100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SIVA\Contacts\Desktop\PICTURES OF THE PROJECT\IMG-20200227-WA0026.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3886200"/>
            <a:ext cx="3957145" cy="25908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r>
              <a:rPr lang="en-US" sz="2000" b="1" dirty="0">
                <a:latin typeface="Times New Roman" panose="02020603050405020304" pitchFamily="18" charset="0"/>
                <a:cs typeface="Times New Roman" panose="02020603050405020304" pitchFamily="18" charset="0"/>
              </a:rPr>
              <a:t>INTERNSHIP CERTIFICATE</a:t>
            </a:r>
          </a:p>
        </p:txBody>
      </p:sp>
      <p:pic>
        <p:nvPicPr>
          <p:cNvPr id="5122" name="Picture 2" descr="C:\Users\SIVA\Contacts\Desktop\PICTURES OF THE PROJECT\New Doc 2020-02-27 18.00.14_5(6).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819400" y="1600200"/>
            <a:ext cx="3480598" cy="4648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7259</Words>
  <Application>Microsoft Office PowerPoint</Application>
  <PresentationFormat>On-screen Show (4:3)</PresentationFormat>
  <Paragraphs>259</Paragraphs>
  <Slides>27</Slides>
  <Notes>0</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FINAL REVIEW-22.09.2020 </vt:lpstr>
      <vt:lpstr>SALEM COLLEGE OF ENGINEERING AND TECHNOLOGY</vt:lpstr>
      <vt:lpstr>            OBJECTIVE</vt:lpstr>
      <vt:lpstr>           THE PROBLEM ADDRESSED</vt:lpstr>
      <vt:lpstr>     METHODOLOGY / TOOLS USED</vt:lpstr>
      <vt:lpstr>                COMPANY HISTORY</vt:lpstr>
      <vt:lpstr>BIOPLUS MEDICAL SYSTEMS</vt:lpstr>
      <vt:lpstr>INTERNSHIP CERTIFICATE</vt:lpstr>
      <vt:lpstr>INTERNSHIP CERTIFICATE</vt:lpstr>
      <vt:lpstr>ACCEPTANCE LETTER</vt:lpstr>
      <vt:lpstr>AT BIOPLUS MEDICAL SYSTEMS</vt:lpstr>
      <vt:lpstr>EXISTING SYSTEM</vt:lpstr>
      <vt:lpstr>PROPOSED SYSTEM</vt:lpstr>
      <vt:lpstr>DIFFERENCE BETWEEN EXISTING AND PROPOSED SYSTEM</vt:lpstr>
      <vt:lpstr>DIFFERENCE BETWEEN EXISTING AND PROPOSED SYSTEM</vt:lpstr>
      <vt:lpstr>COMPONENTS</vt:lpstr>
      <vt:lpstr>PROJECT DETAILS</vt:lpstr>
      <vt:lpstr>PowerPoint Presentation</vt:lpstr>
      <vt:lpstr>RESULTS AND DISCUSSION</vt:lpstr>
      <vt:lpstr>OUTPUT</vt:lpstr>
      <vt:lpstr>PowerPoint Presentation</vt:lpstr>
      <vt:lpstr>CONCLUSION</vt:lpstr>
      <vt:lpstr>FUTURE ENHANCEMENT</vt:lpstr>
      <vt:lpstr>AT CONFERENCE</vt:lpstr>
      <vt:lpstr>CONFERENCE DETAILS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RURAL HEALTHCARE NONITORING THROUGH WIRELESS COMMUNICATION USING CLOUD COMPUTING TECHNOLOGY WITH MACHINE LEARNING PLATFORM</dc:title>
  <dc:creator>SIVA</dc:creator>
  <cp:lastModifiedBy>Unknown User</cp:lastModifiedBy>
  <cp:revision>230</cp:revision>
  <dcterms:created xsi:type="dcterms:W3CDTF">2019-12-13T05:43:00Z</dcterms:created>
  <dcterms:modified xsi:type="dcterms:W3CDTF">2021-03-31T11:10:35Z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1033-11.2.0.9031</vt:lpwstr>
  </property>
</Properties>
</file>